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8" r:id="rId5"/>
    <p:sldId id="295" r:id="rId6"/>
    <p:sldId id="299" r:id="rId7"/>
    <p:sldId id="297" r:id="rId8"/>
    <p:sldId id="298" r:id="rId9"/>
    <p:sldId id="302" r:id="rId10"/>
    <p:sldId id="301" r:id="rId11"/>
    <p:sldId id="307" r:id="rId12"/>
    <p:sldId id="308" r:id="rId13"/>
    <p:sldId id="303" r:id="rId14"/>
    <p:sldId id="311" r:id="rId15"/>
    <p:sldId id="312" r:id="rId16"/>
    <p:sldId id="304" r:id="rId17"/>
    <p:sldId id="314" r:id="rId18"/>
    <p:sldId id="313" r:id="rId19"/>
    <p:sldId id="305" r:id="rId20"/>
    <p:sldId id="315" r:id="rId21"/>
    <p:sldId id="316" r:id="rId22"/>
    <p:sldId id="306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4" autoAdjust="0"/>
    <p:restoredTop sz="67803"/>
  </p:normalViewPr>
  <p:slideViewPr>
    <p:cSldViewPr snapToGrid="0" showGuides="1">
      <p:cViewPr>
        <p:scale>
          <a:sx n="88" d="100"/>
          <a:sy n="88" d="100"/>
        </p:scale>
        <p:origin x="88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7243F-6FB8-E04C-A297-DDBD3DF070DE}" type="doc">
      <dgm:prSet loTypeId="urn:microsoft.com/office/officeart/2005/8/layout/cycle5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626565-DBD5-BF4D-8B4D-333FB003CF94}">
      <dgm:prSet phldrT="[Text]"/>
      <dgm:spPr/>
      <dgm:t>
        <a:bodyPr/>
        <a:lstStyle/>
        <a:p>
          <a:r>
            <a:rPr lang="en-GB" dirty="0"/>
            <a:t>Colonel Blotto</a:t>
          </a:r>
        </a:p>
      </dgm:t>
    </dgm:pt>
    <dgm:pt modelId="{E26C1EF6-E29C-CC4C-B4D8-744F5CE47E37}" type="parTrans" cxnId="{08F3BDFF-63A8-F840-B63A-1F3D3777C3DF}">
      <dgm:prSet/>
      <dgm:spPr/>
      <dgm:t>
        <a:bodyPr/>
        <a:lstStyle/>
        <a:p>
          <a:endParaRPr lang="en-GB"/>
        </a:p>
      </dgm:t>
    </dgm:pt>
    <dgm:pt modelId="{95676D4B-0884-204E-8BF8-0A9FA8EEC94E}" type="sibTrans" cxnId="{08F3BDFF-63A8-F840-B63A-1F3D3777C3DF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>
            <a:ln>
              <a:noFill/>
            </a:ln>
          </a:endParaRPr>
        </a:p>
      </dgm:t>
    </dgm:pt>
    <dgm:pt modelId="{BADC6FC1-D0CC-464C-A86A-5B5B5FF69E3D}">
      <dgm:prSet phldrT="[Text]"/>
      <dgm:spPr/>
      <dgm:t>
        <a:bodyPr/>
        <a:lstStyle/>
        <a:p>
          <a:r>
            <a:rPr lang="en-GB" dirty="0"/>
            <a:t>Colonel Lotto</a:t>
          </a:r>
        </a:p>
      </dgm:t>
    </dgm:pt>
    <dgm:pt modelId="{EE6F33B0-9F06-3247-99F4-72B332F7D762}" type="parTrans" cxnId="{5700461F-9335-9348-994C-72F26677B474}">
      <dgm:prSet/>
      <dgm:spPr/>
      <dgm:t>
        <a:bodyPr/>
        <a:lstStyle/>
        <a:p>
          <a:endParaRPr lang="en-GB"/>
        </a:p>
      </dgm:t>
    </dgm:pt>
    <dgm:pt modelId="{EEC03ED6-FA8F-6045-BDE4-11B8B8CDE001}" type="sibTrans" cxnId="{5700461F-9335-9348-994C-72F26677B474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FC237223-7806-2448-A673-C3C4D6786132}">
      <dgm:prSet phldrT="[Text]"/>
      <dgm:spPr/>
      <dgm:t>
        <a:bodyPr/>
        <a:lstStyle/>
        <a:p>
          <a:r>
            <a:rPr lang="en-GB" dirty="0"/>
            <a:t>General Lotto</a:t>
          </a:r>
        </a:p>
      </dgm:t>
    </dgm:pt>
    <dgm:pt modelId="{C764BC84-76FF-784A-9015-717702D5455F}" type="parTrans" cxnId="{4C152ED1-F2B8-1246-9A17-892821584F5C}">
      <dgm:prSet/>
      <dgm:spPr/>
      <dgm:t>
        <a:bodyPr/>
        <a:lstStyle/>
        <a:p>
          <a:endParaRPr lang="en-GB"/>
        </a:p>
      </dgm:t>
    </dgm:pt>
    <dgm:pt modelId="{BCC008AF-9C05-514A-9F4B-1CD30B4FEEF7}" type="sibTrans" cxnId="{4C152ED1-F2B8-1246-9A17-892821584F5C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DF68F1BA-1E3B-B549-ABD4-B8B6C5F288E4}" type="pres">
      <dgm:prSet presAssocID="{1867243F-6FB8-E04C-A297-DDBD3DF070DE}" presName="cycle" presStyleCnt="0">
        <dgm:presLayoutVars>
          <dgm:dir/>
          <dgm:resizeHandles val="exact"/>
        </dgm:presLayoutVars>
      </dgm:prSet>
      <dgm:spPr/>
    </dgm:pt>
    <dgm:pt modelId="{5F638633-08E5-0D4C-9703-CEC73E0A349F}" type="pres">
      <dgm:prSet presAssocID="{B9626565-DBD5-BF4D-8B4D-333FB003CF94}" presName="node" presStyleLbl="node1" presStyleIdx="0" presStyleCnt="3">
        <dgm:presLayoutVars>
          <dgm:bulletEnabled val="1"/>
        </dgm:presLayoutVars>
      </dgm:prSet>
      <dgm:spPr/>
    </dgm:pt>
    <dgm:pt modelId="{6AE92DF7-9517-164E-A023-A490B027F7DA}" type="pres">
      <dgm:prSet presAssocID="{B9626565-DBD5-BF4D-8B4D-333FB003CF94}" presName="spNode" presStyleCnt="0"/>
      <dgm:spPr/>
    </dgm:pt>
    <dgm:pt modelId="{BB2BD27B-3103-3346-A93D-284DB2B8B2AA}" type="pres">
      <dgm:prSet presAssocID="{95676D4B-0884-204E-8BF8-0A9FA8EEC94E}" presName="sibTrans" presStyleLbl="sibTrans1D1" presStyleIdx="0" presStyleCnt="3"/>
      <dgm:spPr/>
    </dgm:pt>
    <dgm:pt modelId="{914B6485-D176-D14C-AC7F-BBC2778ABAE8}" type="pres">
      <dgm:prSet presAssocID="{BADC6FC1-D0CC-464C-A86A-5B5B5FF69E3D}" presName="node" presStyleLbl="node1" presStyleIdx="1" presStyleCnt="3">
        <dgm:presLayoutVars>
          <dgm:bulletEnabled val="1"/>
        </dgm:presLayoutVars>
      </dgm:prSet>
      <dgm:spPr/>
    </dgm:pt>
    <dgm:pt modelId="{335311A1-FB3E-4847-9C9B-3832298CDB75}" type="pres">
      <dgm:prSet presAssocID="{BADC6FC1-D0CC-464C-A86A-5B5B5FF69E3D}" presName="spNode" presStyleCnt="0"/>
      <dgm:spPr/>
    </dgm:pt>
    <dgm:pt modelId="{6A106B19-E599-E648-A8D9-61C2A99B0F43}" type="pres">
      <dgm:prSet presAssocID="{EEC03ED6-FA8F-6045-BDE4-11B8B8CDE001}" presName="sibTrans" presStyleLbl="sibTrans1D1" presStyleIdx="1" presStyleCnt="3"/>
      <dgm:spPr/>
    </dgm:pt>
    <dgm:pt modelId="{8B94D9F0-83A6-AD40-BB59-D1A4EBB35AE5}" type="pres">
      <dgm:prSet presAssocID="{FC237223-7806-2448-A673-C3C4D6786132}" presName="node" presStyleLbl="node1" presStyleIdx="2" presStyleCnt="3">
        <dgm:presLayoutVars>
          <dgm:bulletEnabled val="1"/>
        </dgm:presLayoutVars>
      </dgm:prSet>
      <dgm:spPr/>
    </dgm:pt>
    <dgm:pt modelId="{8C830E7F-60CB-2B4A-A967-4C537B1F424F}" type="pres">
      <dgm:prSet presAssocID="{FC237223-7806-2448-A673-C3C4D6786132}" presName="spNode" presStyleCnt="0"/>
      <dgm:spPr/>
    </dgm:pt>
    <dgm:pt modelId="{196B63D9-F9CA-564F-A630-4B085CBB8E66}" type="pres">
      <dgm:prSet presAssocID="{BCC008AF-9C05-514A-9F4B-1CD30B4FEEF7}" presName="sibTrans" presStyleLbl="sibTrans1D1" presStyleIdx="2" presStyleCnt="3"/>
      <dgm:spPr/>
    </dgm:pt>
  </dgm:ptLst>
  <dgm:cxnLst>
    <dgm:cxn modelId="{5700461F-9335-9348-994C-72F26677B474}" srcId="{1867243F-6FB8-E04C-A297-DDBD3DF070DE}" destId="{BADC6FC1-D0CC-464C-A86A-5B5B5FF69E3D}" srcOrd="1" destOrd="0" parTransId="{EE6F33B0-9F06-3247-99F4-72B332F7D762}" sibTransId="{EEC03ED6-FA8F-6045-BDE4-11B8B8CDE001}"/>
    <dgm:cxn modelId="{23669A32-FB39-114C-82AE-52063355C6F8}" type="presOf" srcId="{1867243F-6FB8-E04C-A297-DDBD3DF070DE}" destId="{DF68F1BA-1E3B-B549-ABD4-B8B6C5F288E4}" srcOrd="0" destOrd="0" presId="urn:microsoft.com/office/officeart/2005/8/layout/cycle5"/>
    <dgm:cxn modelId="{B4466A4B-64BC-EA44-9FB5-344102116D5F}" type="presOf" srcId="{B9626565-DBD5-BF4D-8B4D-333FB003CF94}" destId="{5F638633-08E5-0D4C-9703-CEC73E0A349F}" srcOrd="0" destOrd="0" presId="urn:microsoft.com/office/officeart/2005/8/layout/cycle5"/>
    <dgm:cxn modelId="{779AD44F-79FC-1644-B84B-8CC2071ACC05}" type="presOf" srcId="{BADC6FC1-D0CC-464C-A86A-5B5B5FF69E3D}" destId="{914B6485-D176-D14C-AC7F-BBC2778ABAE8}" srcOrd="0" destOrd="0" presId="urn:microsoft.com/office/officeart/2005/8/layout/cycle5"/>
    <dgm:cxn modelId="{D8C71385-4EE4-8441-BF61-13B17CE2DFEF}" type="presOf" srcId="{BCC008AF-9C05-514A-9F4B-1CD30B4FEEF7}" destId="{196B63D9-F9CA-564F-A630-4B085CBB8E66}" srcOrd="0" destOrd="0" presId="urn:microsoft.com/office/officeart/2005/8/layout/cycle5"/>
    <dgm:cxn modelId="{EFD41595-7B1F-894D-B49E-8EF8BB3A393B}" type="presOf" srcId="{EEC03ED6-FA8F-6045-BDE4-11B8B8CDE001}" destId="{6A106B19-E599-E648-A8D9-61C2A99B0F43}" srcOrd="0" destOrd="0" presId="urn:microsoft.com/office/officeart/2005/8/layout/cycle5"/>
    <dgm:cxn modelId="{95DAEAB0-64E5-4A4A-BB97-006444138191}" type="presOf" srcId="{FC237223-7806-2448-A673-C3C4D6786132}" destId="{8B94D9F0-83A6-AD40-BB59-D1A4EBB35AE5}" srcOrd="0" destOrd="0" presId="urn:microsoft.com/office/officeart/2005/8/layout/cycle5"/>
    <dgm:cxn modelId="{4C152ED1-F2B8-1246-9A17-892821584F5C}" srcId="{1867243F-6FB8-E04C-A297-DDBD3DF070DE}" destId="{FC237223-7806-2448-A673-C3C4D6786132}" srcOrd="2" destOrd="0" parTransId="{C764BC84-76FF-784A-9015-717702D5455F}" sibTransId="{BCC008AF-9C05-514A-9F4B-1CD30B4FEEF7}"/>
    <dgm:cxn modelId="{2DC11DF6-E5E8-2840-B5A8-1EDCB774BE57}" type="presOf" srcId="{95676D4B-0884-204E-8BF8-0A9FA8EEC94E}" destId="{BB2BD27B-3103-3346-A93D-284DB2B8B2AA}" srcOrd="0" destOrd="0" presId="urn:microsoft.com/office/officeart/2005/8/layout/cycle5"/>
    <dgm:cxn modelId="{08F3BDFF-63A8-F840-B63A-1F3D3777C3DF}" srcId="{1867243F-6FB8-E04C-A297-DDBD3DF070DE}" destId="{B9626565-DBD5-BF4D-8B4D-333FB003CF94}" srcOrd="0" destOrd="0" parTransId="{E26C1EF6-E29C-CC4C-B4D8-744F5CE47E37}" sibTransId="{95676D4B-0884-204E-8BF8-0A9FA8EEC94E}"/>
    <dgm:cxn modelId="{27927EA5-3C55-D249-A146-0DA7E0DE6677}" type="presParOf" srcId="{DF68F1BA-1E3B-B549-ABD4-B8B6C5F288E4}" destId="{5F638633-08E5-0D4C-9703-CEC73E0A349F}" srcOrd="0" destOrd="0" presId="urn:microsoft.com/office/officeart/2005/8/layout/cycle5"/>
    <dgm:cxn modelId="{73F984FB-6BC9-9648-92D8-BD796ECC8E21}" type="presParOf" srcId="{DF68F1BA-1E3B-B549-ABD4-B8B6C5F288E4}" destId="{6AE92DF7-9517-164E-A023-A490B027F7DA}" srcOrd="1" destOrd="0" presId="urn:microsoft.com/office/officeart/2005/8/layout/cycle5"/>
    <dgm:cxn modelId="{D253847C-99E7-8A48-A13F-A632D4B5761B}" type="presParOf" srcId="{DF68F1BA-1E3B-B549-ABD4-B8B6C5F288E4}" destId="{BB2BD27B-3103-3346-A93D-284DB2B8B2AA}" srcOrd="2" destOrd="0" presId="urn:microsoft.com/office/officeart/2005/8/layout/cycle5"/>
    <dgm:cxn modelId="{B0AE91C4-97AC-134C-A42E-11CD2E46C9F2}" type="presParOf" srcId="{DF68F1BA-1E3B-B549-ABD4-B8B6C5F288E4}" destId="{914B6485-D176-D14C-AC7F-BBC2778ABAE8}" srcOrd="3" destOrd="0" presId="urn:microsoft.com/office/officeart/2005/8/layout/cycle5"/>
    <dgm:cxn modelId="{3D8D87ED-3693-314E-AC38-8CE5F210232D}" type="presParOf" srcId="{DF68F1BA-1E3B-B549-ABD4-B8B6C5F288E4}" destId="{335311A1-FB3E-4847-9C9B-3832298CDB75}" srcOrd="4" destOrd="0" presId="urn:microsoft.com/office/officeart/2005/8/layout/cycle5"/>
    <dgm:cxn modelId="{22E1B2BC-E541-8848-8FF9-65E42EB08E7B}" type="presParOf" srcId="{DF68F1BA-1E3B-B549-ABD4-B8B6C5F288E4}" destId="{6A106B19-E599-E648-A8D9-61C2A99B0F43}" srcOrd="5" destOrd="0" presId="urn:microsoft.com/office/officeart/2005/8/layout/cycle5"/>
    <dgm:cxn modelId="{FF1F7ABC-7C66-5144-B280-AE95414DCB32}" type="presParOf" srcId="{DF68F1BA-1E3B-B549-ABD4-B8B6C5F288E4}" destId="{8B94D9F0-83A6-AD40-BB59-D1A4EBB35AE5}" srcOrd="6" destOrd="0" presId="urn:microsoft.com/office/officeart/2005/8/layout/cycle5"/>
    <dgm:cxn modelId="{4ED6A134-1510-754B-ABC0-BE185B0CC497}" type="presParOf" srcId="{DF68F1BA-1E3B-B549-ABD4-B8B6C5F288E4}" destId="{8C830E7F-60CB-2B4A-A967-4C537B1F424F}" srcOrd="7" destOrd="0" presId="urn:microsoft.com/office/officeart/2005/8/layout/cycle5"/>
    <dgm:cxn modelId="{65DD609B-CC3A-3448-AFCB-88493C8584F0}" type="presParOf" srcId="{DF68F1BA-1E3B-B549-ABD4-B8B6C5F288E4}" destId="{196B63D9-F9CA-564F-A630-4B085CBB8E66}" srcOrd="8" destOrd="0" presId="urn:microsoft.com/office/officeart/2005/8/layout/cycle5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7243F-6FB8-E04C-A297-DDBD3DF070DE}" type="doc">
      <dgm:prSet loTypeId="urn:microsoft.com/office/officeart/2005/8/layout/cycle5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626565-DBD5-BF4D-8B4D-333FB003CF94}">
      <dgm:prSet phldrT="[Text]"/>
      <dgm:spPr/>
      <dgm:t>
        <a:bodyPr/>
        <a:lstStyle/>
        <a:p>
          <a:r>
            <a:rPr lang="en-GB" dirty="0"/>
            <a:t>Regret-matched strategy</a:t>
          </a:r>
        </a:p>
      </dgm:t>
    </dgm:pt>
    <dgm:pt modelId="{E26C1EF6-E29C-CC4C-B4D8-744F5CE47E37}" type="parTrans" cxnId="{08F3BDFF-63A8-F840-B63A-1F3D3777C3DF}">
      <dgm:prSet/>
      <dgm:spPr/>
      <dgm:t>
        <a:bodyPr/>
        <a:lstStyle/>
        <a:p>
          <a:endParaRPr lang="en-GB"/>
        </a:p>
      </dgm:t>
    </dgm:pt>
    <dgm:pt modelId="{95676D4B-0884-204E-8BF8-0A9FA8EEC94E}" type="sibTrans" cxnId="{08F3BDFF-63A8-F840-B63A-1F3D3777C3DF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>
            <a:ln>
              <a:noFill/>
            </a:ln>
          </a:endParaRPr>
        </a:p>
      </dgm:t>
    </dgm:pt>
    <dgm:pt modelId="{BADC6FC1-D0CC-464C-A86A-5B5B5FF69E3D}">
      <dgm:prSet phldrT="[Text]"/>
      <dgm:spPr/>
      <dgm:t>
        <a:bodyPr/>
        <a:lstStyle/>
        <a:p>
          <a:r>
            <a:rPr lang="en-GB" dirty="0"/>
            <a:t>Accumulate average</a:t>
          </a:r>
        </a:p>
      </dgm:t>
    </dgm:pt>
    <dgm:pt modelId="{EE6F33B0-9F06-3247-99F4-72B332F7D762}" type="parTrans" cxnId="{5700461F-9335-9348-994C-72F26677B474}">
      <dgm:prSet/>
      <dgm:spPr/>
      <dgm:t>
        <a:bodyPr/>
        <a:lstStyle/>
        <a:p>
          <a:endParaRPr lang="en-GB"/>
        </a:p>
      </dgm:t>
    </dgm:pt>
    <dgm:pt modelId="{EEC03ED6-FA8F-6045-BDE4-11B8B8CDE001}" type="sibTrans" cxnId="{5700461F-9335-9348-994C-72F26677B474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FC237223-7806-2448-A673-C3C4D6786132}">
      <dgm:prSet phldrT="[Text]"/>
      <dgm:spPr/>
      <dgm:t>
        <a:bodyPr/>
        <a:lstStyle/>
        <a:p>
          <a:r>
            <a:rPr lang="en-GB" dirty="0"/>
            <a:t>Sample Play</a:t>
          </a:r>
        </a:p>
      </dgm:t>
    </dgm:pt>
    <dgm:pt modelId="{C764BC84-76FF-784A-9015-717702D5455F}" type="parTrans" cxnId="{4C152ED1-F2B8-1246-9A17-892821584F5C}">
      <dgm:prSet/>
      <dgm:spPr/>
      <dgm:t>
        <a:bodyPr/>
        <a:lstStyle/>
        <a:p>
          <a:endParaRPr lang="en-GB"/>
        </a:p>
      </dgm:t>
    </dgm:pt>
    <dgm:pt modelId="{BCC008AF-9C05-514A-9F4B-1CD30B4FEEF7}" type="sibTrans" cxnId="{4C152ED1-F2B8-1246-9A17-892821584F5C}">
      <dgm:prSet/>
      <dgm:spPr>
        <a:ln w="25400">
          <a:solidFill>
            <a:schemeClr val="tx2"/>
          </a:solidFill>
        </a:ln>
      </dgm:spPr>
      <dgm:t>
        <a:bodyPr/>
        <a:lstStyle/>
        <a:p>
          <a:endParaRPr lang="en-GB"/>
        </a:p>
      </dgm:t>
    </dgm:pt>
    <dgm:pt modelId="{DF4A77CA-ADBF-5C40-BBAA-04C7D4D906B7}">
      <dgm:prSet/>
      <dgm:spPr/>
      <dgm:t>
        <a:bodyPr/>
        <a:lstStyle/>
        <a:p>
          <a:r>
            <a:rPr lang="en-GB" dirty="0"/>
            <a:t>Regret Update</a:t>
          </a:r>
        </a:p>
      </dgm:t>
    </dgm:pt>
    <dgm:pt modelId="{3B8AA631-3805-404E-9753-4CCA5ABD6099}" type="parTrans" cxnId="{CA28438F-30F3-5240-8839-20736E072A2E}">
      <dgm:prSet/>
      <dgm:spPr/>
      <dgm:t>
        <a:bodyPr/>
        <a:lstStyle/>
        <a:p>
          <a:endParaRPr lang="en-GB"/>
        </a:p>
      </dgm:t>
    </dgm:pt>
    <dgm:pt modelId="{6D4F44DC-CE03-0445-A14D-122D422D29B1}" type="sibTrans" cxnId="{CA28438F-30F3-5240-8839-20736E072A2E}">
      <dgm:prSet/>
      <dgm:spPr/>
      <dgm:t>
        <a:bodyPr/>
        <a:lstStyle/>
        <a:p>
          <a:endParaRPr lang="en-GB"/>
        </a:p>
      </dgm:t>
    </dgm:pt>
    <dgm:pt modelId="{DF68F1BA-1E3B-B549-ABD4-B8B6C5F288E4}" type="pres">
      <dgm:prSet presAssocID="{1867243F-6FB8-E04C-A297-DDBD3DF070DE}" presName="cycle" presStyleCnt="0">
        <dgm:presLayoutVars>
          <dgm:dir/>
          <dgm:resizeHandles val="exact"/>
        </dgm:presLayoutVars>
      </dgm:prSet>
      <dgm:spPr/>
    </dgm:pt>
    <dgm:pt modelId="{5F638633-08E5-0D4C-9703-CEC73E0A349F}" type="pres">
      <dgm:prSet presAssocID="{B9626565-DBD5-BF4D-8B4D-333FB003CF94}" presName="node" presStyleLbl="node1" presStyleIdx="0" presStyleCnt="4">
        <dgm:presLayoutVars>
          <dgm:bulletEnabled val="1"/>
        </dgm:presLayoutVars>
      </dgm:prSet>
      <dgm:spPr/>
    </dgm:pt>
    <dgm:pt modelId="{6AE92DF7-9517-164E-A023-A490B027F7DA}" type="pres">
      <dgm:prSet presAssocID="{B9626565-DBD5-BF4D-8B4D-333FB003CF94}" presName="spNode" presStyleCnt="0"/>
      <dgm:spPr/>
    </dgm:pt>
    <dgm:pt modelId="{BB2BD27B-3103-3346-A93D-284DB2B8B2AA}" type="pres">
      <dgm:prSet presAssocID="{95676D4B-0884-204E-8BF8-0A9FA8EEC94E}" presName="sibTrans" presStyleLbl="sibTrans1D1" presStyleIdx="0" presStyleCnt="4"/>
      <dgm:spPr/>
    </dgm:pt>
    <dgm:pt modelId="{914B6485-D176-D14C-AC7F-BBC2778ABAE8}" type="pres">
      <dgm:prSet presAssocID="{BADC6FC1-D0CC-464C-A86A-5B5B5FF69E3D}" presName="node" presStyleLbl="node1" presStyleIdx="1" presStyleCnt="4">
        <dgm:presLayoutVars>
          <dgm:bulletEnabled val="1"/>
        </dgm:presLayoutVars>
      </dgm:prSet>
      <dgm:spPr/>
    </dgm:pt>
    <dgm:pt modelId="{335311A1-FB3E-4847-9C9B-3832298CDB75}" type="pres">
      <dgm:prSet presAssocID="{BADC6FC1-D0CC-464C-A86A-5B5B5FF69E3D}" presName="spNode" presStyleCnt="0"/>
      <dgm:spPr/>
    </dgm:pt>
    <dgm:pt modelId="{6A106B19-E599-E648-A8D9-61C2A99B0F43}" type="pres">
      <dgm:prSet presAssocID="{EEC03ED6-FA8F-6045-BDE4-11B8B8CDE001}" presName="sibTrans" presStyleLbl="sibTrans1D1" presStyleIdx="1" presStyleCnt="4"/>
      <dgm:spPr/>
    </dgm:pt>
    <dgm:pt modelId="{8B94D9F0-83A6-AD40-BB59-D1A4EBB35AE5}" type="pres">
      <dgm:prSet presAssocID="{FC237223-7806-2448-A673-C3C4D6786132}" presName="node" presStyleLbl="node1" presStyleIdx="2" presStyleCnt="4">
        <dgm:presLayoutVars>
          <dgm:bulletEnabled val="1"/>
        </dgm:presLayoutVars>
      </dgm:prSet>
      <dgm:spPr/>
    </dgm:pt>
    <dgm:pt modelId="{8C830E7F-60CB-2B4A-A967-4C537B1F424F}" type="pres">
      <dgm:prSet presAssocID="{FC237223-7806-2448-A673-C3C4D6786132}" presName="spNode" presStyleCnt="0"/>
      <dgm:spPr/>
    </dgm:pt>
    <dgm:pt modelId="{196B63D9-F9CA-564F-A630-4B085CBB8E66}" type="pres">
      <dgm:prSet presAssocID="{BCC008AF-9C05-514A-9F4B-1CD30B4FEEF7}" presName="sibTrans" presStyleLbl="sibTrans1D1" presStyleIdx="2" presStyleCnt="4"/>
      <dgm:spPr/>
    </dgm:pt>
    <dgm:pt modelId="{4EC08E28-C516-FF4A-950C-F659019E0E30}" type="pres">
      <dgm:prSet presAssocID="{DF4A77CA-ADBF-5C40-BBAA-04C7D4D906B7}" presName="node" presStyleLbl="node1" presStyleIdx="3" presStyleCnt="4">
        <dgm:presLayoutVars>
          <dgm:bulletEnabled val="1"/>
        </dgm:presLayoutVars>
      </dgm:prSet>
      <dgm:spPr/>
    </dgm:pt>
    <dgm:pt modelId="{E0F417CA-C4B5-0A47-9401-5531BA7FFF29}" type="pres">
      <dgm:prSet presAssocID="{DF4A77CA-ADBF-5C40-BBAA-04C7D4D906B7}" presName="spNode" presStyleCnt="0"/>
      <dgm:spPr/>
    </dgm:pt>
    <dgm:pt modelId="{5B2106F9-2664-2941-98E3-F8652C910A98}" type="pres">
      <dgm:prSet presAssocID="{6D4F44DC-CE03-0445-A14D-122D422D29B1}" presName="sibTrans" presStyleLbl="sibTrans1D1" presStyleIdx="3" presStyleCnt="4"/>
      <dgm:spPr/>
    </dgm:pt>
  </dgm:ptLst>
  <dgm:cxnLst>
    <dgm:cxn modelId="{5700461F-9335-9348-994C-72F26677B474}" srcId="{1867243F-6FB8-E04C-A297-DDBD3DF070DE}" destId="{BADC6FC1-D0CC-464C-A86A-5B5B5FF69E3D}" srcOrd="1" destOrd="0" parTransId="{EE6F33B0-9F06-3247-99F4-72B332F7D762}" sibTransId="{EEC03ED6-FA8F-6045-BDE4-11B8B8CDE001}"/>
    <dgm:cxn modelId="{23669A32-FB39-114C-82AE-52063355C6F8}" type="presOf" srcId="{1867243F-6FB8-E04C-A297-DDBD3DF070DE}" destId="{DF68F1BA-1E3B-B549-ABD4-B8B6C5F288E4}" srcOrd="0" destOrd="0" presId="urn:microsoft.com/office/officeart/2005/8/layout/cycle5"/>
    <dgm:cxn modelId="{B4466A4B-64BC-EA44-9FB5-344102116D5F}" type="presOf" srcId="{B9626565-DBD5-BF4D-8B4D-333FB003CF94}" destId="{5F638633-08E5-0D4C-9703-CEC73E0A349F}" srcOrd="0" destOrd="0" presId="urn:microsoft.com/office/officeart/2005/8/layout/cycle5"/>
    <dgm:cxn modelId="{779AD44F-79FC-1644-B84B-8CC2071ACC05}" type="presOf" srcId="{BADC6FC1-D0CC-464C-A86A-5B5B5FF69E3D}" destId="{914B6485-D176-D14C-AC7F-BBC2778ABAE8}" srcOrd="0" destOrd="0" presId="urn:microsoft.com/office/officeart/2005/8/layout/cycle5"/>
    <dgm:cxn modelId="{D8C71385-4EE4-8441-BF61-13B17CE2DFEF}" type="presOf" srcId="{BCC008AF-9C05-514A-9F4B-1CD30B4FEEF7}" destId="{196B63D9-F9CA-564F-A630-4B085CBB8E66}" srcOrd="0" destOrd="0" presId="urn:microsoft.com/office/officeart/2005/8/layout/cycle5"/>
    <dgm:cxn modelId="{CA28438F-30F3-5240-8839-20736E072A2E}" srcId="{1867243F-6FB8-E04C-A297-DDBD3DF070DE}" destId="{DF4A77CA-ADBF-5C40-BBAA-04C7D4D906B7}" srcOrd="3" destOrd="0" parTransId="{3B8AA631-3805-404E-9753-4CCA5ABD6099}" sibTransId="{6D4F44DC-CE03-0445-A14D-122D422D29B1}"/>
    <dgm:cxn modelId="{1CF99D93-BD97-8C47-9068-6D238314ADFB}" type="presOf" srcId="{DF4A77CA-ADBF-5C40-BBAA-04C7D4D906B7}" destId="{4EC08E28-C516-FF4A-950C-F659019E0E30}" srcOrd="0" destOrd="0" presId="urn:microsoft.com/office/officeart/2005/8/layout/cycle5"/>
    <dgm:cxn modelId="{EFD41595-7B1F-894D-B49E-8EF8BB3A393B}" type="presOf" srcId="{EEC03ED6-FA8F-6045-BDE4-11B8B8CDE001}" destId="{6A106B19-E599-E648-A8D9-61C2A99B0F43}" srcOrd="0" destOrd="0" presId="urn:microsoft.com/office/officeart/2005/8/layout/cycle5"/>
    <dgm:cxn modelId="{8AB9AA9B-4B3A-E84B-BA27-454DD13AA02B}" type="presOf" srcId="{6D4F44DC-CE03-0445-A14D-122D422D29B1}" destId="{5B2106F9-2664-2941-98E3-F8652C910A98}" srcOrd="0" destOrd="0" presId="urn:microsoft.com/office/officeart/2005/8/layout/cycle5"/>
    <dgm:cxn modelId="{95DAEAB0-64E5-4A4A-BB97-006444138191}" type="presOf" srcId="{FC237223-7806-2448-A673-C3C4D6786132}" destId="{8B94D9F0-83A6-AD40-BB59-D1A4EBB35AE5}" srcOrd="0" destOrd="0" presId="urn:microsoft.com/office/officeart/2005/8/layout/cycle5"/>
    <dgm:cxn modelId="{4C152ED1-F2B8-1246-9A17-892821584F5C}" srcId="{1867243F-6FB8-E04C-A297-DDBD3DF070DE}" destId="{FC237223-7806-2448-A673-C3C4D6786132}" srcOrd="2" destOrd="0" parTransId="{C764BC84-76FF-784A-9015-717702D5455F}" sibTransId="{BCC008AF-9C05-514A-9F4B-1CD30B4FEEF7}"/>
    <dgm:cxn modelId="{2DC11DF6-E5E8-2840-B5A8-1EDCB774BE57}" type="presOf" srcId="{95676D4B-0884-204E-8BF8-0A9FA8EEC94E}" destId="{BB2BD27B-3103-3346-A93D-284DB2B8B2AA}" srcOrd="0" destOrd="0" presId="urn:microsoft.com/office/officeart/2005/8/layout/cycle5"/>
    <dgm:cxn modelId="{08F3BDFF-63A8-F840-B63A-1F3D3777C3DF}" srcId="{1867243F-6FB8-E04C-A297-DDBD3DF070DE}" destId="{B9626565-DBD5-BF4D-8B4D-333FB003CF94}" srcOrd="0" destOrd="0" parTransId="{E26C1EF6-E29C-CC4C-B4D8-744F5CE47E37}" sibTransId="{95676D4B-0884-204E-8BF8-0A9FA8EEC94E}"/>
    <dgm:cxn modelId="{27927EA5-3C55-D249-A146-0DA7E0DE6677}" type="presParOf" srcId="{DF68F1BA-1E3B-B549-ABD4-B8B6C5F288E4}" destId="{5F638633-08E5-0D4C-9703-CEC73E0A349F}" srcOrd="0" destOrd="0" presId="urn:microsoft.com/office/officeart/2005/8/layout/cycle5"/>
    <dgm:cxn modelId="{73F984FB-6BC9-9648-92D8-BD796ECC8E21}" type="presParOf" srcId="{DF68F1BA-1E3B-B549-ABD4-B8B6C5F288E4}" destId="{6AE92DF7-9517-164E-A023-A490B027F7DA}" srcOrd="1" destOrd="0" presId="urn:microsoft.com/office/officeart/2005/8/layout/cycle5"/>
    <dgm:cxn modelId="{D253847C-99E7-8A48-A13F-A632D4B5761B}" type="presParOf" srcId="{DF68F1BA-1E3B-B549-ABD4-B8B6C5F288E4}" destId="{BB2BD27B-3103-3346-A93D-284DB2B8B2AA}" srcOrd="2" destOrd="0" presId="urn:microsoft.com/office/officeart/2005/8/layout/cycle5"/>
    <dgm:cxn modelId="{B0AE91C4-97AC-134C-A42E-11CD2E46C9F2}" type="presParOf" srcId="{DF68F1BA-1E3B-B549-ABD4-B8B6C5F288E4}" destId="{914B6485-D176-D14C-AC7F-BBC2778ABAE8}" srcOrd="3" destOrd="0" presId="urn:microsoft.com/office/officeart/2005/8/layout/cycle5"/>
    <dgm:cxn modelId="{3D8D87ED-3693-314E-AC38-8CE5F210232D}" type="presParOf" srcId="{DF68F1BA-1E3B-B549-ABD4-B8B6C5F288E4}" destId="{335311A1-FB3E-4847-9C9B-3832298CDB75}" srcOrd="4" destOrd="0" presId="urn:microsoft.com/office/officeart/2005/8/layout/cycle5"/>
    <dgm:cxn modelId="{22E1B2BC-E541-8848-8FF9-65E42EB08E7B}" type="presParOf" srcId="{DF68F1BA-1E3B-B549-ABD4-B8B6C5F288E4}" destId="{6A106B19-E599-E648-A8D9-61C2A99B0F43}" srcOrd="5" destOrd="0" presId="urn:microsoft.com/office/officeart/2005/8/layout/cycle5"/>
    <dgm:cxn modelId="{FF1F7ABC-7C66-5144-B280-AE95414DCB32}" type="presParOf" srcId="{DF68F1BA-1E3B-B549-ABD4-B8B6C5F288E4}" destId="{8B94D9F0-83A6-AD40-BB59-D1A4EBB35AE5}" srcOrd="6" destOrd="0" presId="urn:microsoft.com/office/officeart/2005/8/layout/cycle5"/>
    <dgm:cxn modelId="{4ED6A134-1510-754B-ABC0-BE185B0CC497}" type="presParOf" srcId="{DF68F1BA-1E3B-B549-ABD4-B8B6C5F288E4}" destId="{8C830E7F-60CB-2B4A-A967-4C537B1F424F}" srcOrd="7" destOrd="0" presId="urn:microsoft.com/office/officeart/2005/8/layout/cycle5"/>
    <dgm:cxn modelId="{65DD609B-CC3A-3448-AFCB-88493C8584F0}" type="presParOf" srcId="{DF68F1BA-1E3B-B549-ABD4-B8B6C5F288E4}" destId="{196B63D9-F9CA-564F-A630-4B085CBB8E66}" srcOrd="8" destOrd="0" presId="urn:microsoft.com/office/officeart/2005/8/layout/cycle5"/>
    <dgm:cxn modelId="{520CF71E-8B7D-BD44-B761-4F9D140EB3CB}" type="presParOf" srcId="{DF68F1BA-1E3B-B549-ABD4-B8B6C5F288E4}" destId="{4EC08E28-C516-FF4A-950C-F659019E0E30}" srcOrd="9" destOrd="0" presId="urn:microsoft.com/office/officeart/2005/8/layout/cycle5"/>
    <dgm:cxn modelId="{05C7B767-6E48-8649-A6A2-9928CAD14DD5}" type="presParOf" srcId="{DF68F1BA-1E3B-B549-ABD4-B8B6C5F288E4}" destId="{E0F417CA-C4B5-0A47-9401-5531BA7FFF29}" srcOrd="10" destOrd="0" presId="urn:microsoft.com/office/officeart/2005/8/layout/cycle5"/>
    <dgm:cxn modelId="{E3A2271B-D239-4F4B-A08A-AA605D5BDFDF}" type="presParOf" srcId="{DF68F1BA-1E3B-B549-ABD4-B8B6C5F288E4}" destId="{5B2106F9-2664-2941-98E3-F8652C910A98}" srcOrd="11" destOrd="0" presId="urn:microsoft.com/office/officeart/2005/8/layout/cycle5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8633-08E5-0D4C-9703-CEC73E0A349F}">
      <dsp:nvSpPr>
        <dsp:cNvPr id="0" name=""/>
        <dsp:cNvSpPr/>
      </dsp:nvSpPr>
      <dsp:spPr>
        <a:xfrm>
          <a:off x="1400407" y="1030"/>
          <a:ext cx="1174284" cy="7632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Colonel Blotto</a:t>
          </a:r>
        </a:p>
      </dsp:txBody>
      <dsp:txXfrm>
        <a:off x="1437668" y="38291"/>
        <a:ext cx="1099762" cy="688763"/>
      </dsp:txXfrm>
    </dsp:sp>
    <dsp:sp modelId="{BB2BD27B-3103-3346-A93D-284DB2B8B2AA}">
      <dsp:nvSpPr>
        <dsp:cNvPr id="0" name=""/>
        <dsp:cNvSpPr/>
      </dsp:nvSpPr>
      <dsp:spPr>
        <a:xfrm>
          <a:off x="969332" y="382672"/>
          <a:ext cx="2036434" cy="2036434"/>
        </a:xfrm>
        <a:custGeom>
          <a:avLst/>
          <a:gdLst/>
          <a:ahLst/>
          <a:cxnLst/>
          <a:rect l="0" t="0" r="0" b="0"/>
          <a:pathLst>
            <a:path>
              <a:moveTo>
                <a:pt x="1763067" y="323980"/>
              </a:moveTo>
              <a:arcTo wR="1018217" hR="1018217" stAng="19020856" swAng="2302639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B6485-D176-D14C-AC7F-BBC2778ABAE8}">
      <dsp:nvSpPr>
        <dsp:cNvPr id="0" name=""/>
        <dsp:cNvSpPr/>
      </dsp:nvSpPr>
      <dsp:spPr>
        <a:xfrm>
          <a:off x="2282209" y="1528356"/>
          <a:ext cx="1174284" cy="7632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Colonel Lotto</a:t>
          </a:r>
        </a:p>
      </dsp:txBody>
      <dsp:txXfrm>
        <a:off x="2319470" y="1565617"/>
        <a:ext cx="1099762" cy="688763"/>
      </dsp:txXfrm>
    </dsp:sp>
    <dsp:sp modelId="{6A106B19-E599-E648-A8D9-61C2A99B0F43}">
      <dsp:nvSpPr>
        <dsp:cNvPr id="0" name=""/>
        <dsp:cNvSpPr/>
      </dsp:nvSpPr>
      <dsp:spPr>
        <a:xfrm>
          <a:off x="969332" y="382672"/>
          <a:ext cx="2036434" cy="2036434"/>
        </a:xfrm>
        <a:custGeom>
          <a:avLst/>
          <a:gdLst/>
          <a:ahLst/>
          <a:cxnLst/>
          <a:rect l="0" t="0" r="0" b="0"/>
          <a:pathLst>
            <a:path>
              <a:moveTo>
                <a:pt x="1330733" y="1987288"/>
              </a:moveTo>
              <a:arcTo wR="1018217" hR="1018217" stAng="4327559" swAng="214488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4D9F0-83A6-AD40-BB59-D1A4EBB35AE5}">
      <dsp:nvSpPr>
        <dsp:cNvPr id="0" name=""/>
        <dsp:cNvSpPr/>
      </dsp:nvSpPr>
      <dsp:spPr>
        <a:xfrm>
          <a:off x="518605" y="1528356"/>
          <a:ext cx="1174284" cy="7632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General Lotto</a:t>
          </a:r>
        </a:p>
      </dsp:txBody>
      <dsp:txXfrm>
        <a:off x="555866" y="1565617"/>
        <a:ext cx="1099762" cy="688763"/>
      </dsp:txXfrm>
    </dsp:sp>
    <dsp:sp modelId="{196B63D9-F9CA-564F-A630-4B085CBB8E66}">
      <dsp:nvSpPr>
        <dsp:cNvPr id="0" name=""/>
        <dsp:cNvSpPr/>
      </dsp:nvSpPr>
      <dsp:spPr>
        <a:xfrm>
          <a:off x="969332" y="382672"/>
          <a:ext cx="2036434" cy="2036434"/>
        </a:xfrm>
        <a:custGeom>
          <a:avLst/>
          <a:gdLst/>
          <a:ahLst/>
          <a:cxnLst/>
          <a:rect l="0" t="0" r="0" b="0"/>
          <a:pathLst>
            <a:path>
              <a:moveTo>
                <a:pt x="3291" y="936408"/>
              </a:moveTo>
              <a:arcTo wR="1018217" hR="1018217" stAng="11076504" swAng="2302639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8633-08E5-0D4C-9703-CEC73E0A349F}">
      <dsp:nvSpPr>
        <dsp:cNvPr id="0" name=""/>
        <dsp:cNvSpPr/>
      </dsp:nvSpPr>
      <dsp:spPr>
        <a:xfrm>
          <a:off x="2568595" y="1980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Regret-matched strategy</a:t>
          </a:r>
        </a:p>
      </dsp:txBody>
      <dsp:txXfrm>
        <a:off x="2613392" y="46777"/>
        <a:ext cx="1322214" cy="828081"/>
      </dsp:txXfrm>
    </dsp:sp>
    <dsp:sp modelId="{BB2BD27B-3103-3346-A93D-284DB2B8B2AA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2416301" y="296631"/>
              </a:moveTo>
              <a:arcTo wR="1515642" hR="1515642" stAng="18387516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B6485-D176-D14C-AC7F-BBC2778ABAE8}">
      <dsp:nvSpPr>
        <dsp:cNvPr id="0" name=""/>
        <dsp:cNvSpPr/>
      </dsp:nvSpPr>
      <dsp:spPr>
        <a:xfrm>
          <a:off x="4084238" y="1517623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Accumulate average</a:t>
          </a:r>
        </a:p>
      </dsp:txBody>
      <dsp:txXfrm>
        <a:off x="4129035" y="1562420"/>
        <a:ext cx="1322214" cy="828081"/>
      </dsp:txXfrm>
    </dsp:sp>
    <dsp:sp modelId="{6A106B19-E599-E648-A8D9-61C2A99B0F43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2874137" y="2187703"/>
              </a:moveTo>
              <a:arcTo wR="1515642" hR="1515642" stAng="1579323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4D9F0-83A6-AD40-BB59-D1A4EBB35AE5}">
      <dsp:nvSpPr>
        <dsp:cNvPr id="0" name=""/>
        <dsp:cNvSpPr/>
      </dsp:nvSpPr>
      <dsp:spPr>
        <a:xfrm>
          <a:off x="2568595" y="3033266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Sample Play</a:t>
          </a:r>
        </a:p>
      </dsp:txBody>
      <dsp:txXfrm>
        <a:off x="2613392" y="3078063"/>
        <a:ext cx="1322214" cy="828081"/>
      </dsp:txXfrm>
    </dsp:sp>
    <dsp:sp modelId="{196B63D9-F9CA-564F-A630-4B085CBB8E66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614984" y="2734653"/>
              </a:moveTo>
              <a:arcTo wR="1515642" hR="1515642" stAng="7587516" swAng="1633161"/>
            </a:path>
          </a:pathLst>
        </a:custGeom>
        <a:noFill/>
        <a:ln w="25400" cap="flat" cmpd="sng" algn="ctr">
          <a:solidFill>
            <a:schemeClr val="tx2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08E28-C516-FF4A-950C-F659019E0E30}">
      <dsp:nvSpPr>
        <dsp:cNvPr id="0" name=""/>
        <dsp:cNvSpPr/>
      </dsp:nvSpPr>
      <dsp:spPr>
        <a:xfrm>
          <a:off x="1052952" y="1517623"/>
          <a:ext cx="1411808" cy="917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Regret Update</a:t>
          </a:r>
        </a:p>
      </dsp:txBody>
      <dsp:txXfrm>
        <a:off x="1097749" y="1562420"/>
        <a:ext cx="1322214" cy="828081"/>
      </dsp:txXfrm>
    </dsp:sp>
    <dsp:sp modelId="{5B2106F9-2664-2941-98E3-F8652C910A98}">
      <dsp:nvSpPr>
        <dsp:cNvPr id="0" name=""/>
        <dsp:cNvSpPr/>
      </dsp:nvSpPr>
      <dsp:spPr>
        <a:xfrm>
          <a:off x="1758856" y="460818"/>
          <a:ext cx="3031285" cy="3031285"/>
        </a:xfrm>
        <a:custGeom>
          <a:avLst/>
          <a:gdLst/>
          <a:ahLst/>
          <a:cxnLst/>
          <a:rect l="0" t="0" r="0" b="0"/>
          <a:pathLst>
            <a:path>
              <a:moveTo>
                <a:pt x="157148" y="843582"/>
              </a:moveTo>
              <a:arcTo wR="1515642" hR="1515642" stAng="12379323" swAng="16331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5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b="1" dirty="0"/>
                  <a:t>Theory (Hart):</a:t>
                </a:r>
                <a:r>
                  <a:rPr lang="en-HK" dirty="0"/>
                  <a:t> In the symmetric discrete setting, battlefield labels are exchangeable. Hart exploits this by </a:t>
                </a:r>
                <a:r>
                  <a:rPr lang="en-HK" b="1" dirty="0"/>
                  <a:t>symmetrising Blotto</a:t>
                </a:r>
                <a:r>
                  <a:rPr lang="en-HK" dirty="0"/>
                  <a:t>, reducing it to </a:t>
                </a:r>
                <a:r>
                  <a:rPr lang="en-HK" b="1" dirty="0"/>
                  <a:t>Colonel/General Lotto</a:t>
                </a:r>
                <a:r>
                  <a:rPr lang="en-HK" dirty="0"/>
                  <a:t>, and deriving </a:t>
                </a:r>
                <a:r>
                  <a:rPr lang="en-HK" b="1" dirty="0"/>
                  <a:t>equilibrium value + equilibrium-consistent marginals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Algorithm (Neller–Lanctot):</a:t>
                </a:r>
                <a:r>
                  <a:rPr lang="en-HK" dirty="0"/>
                  <a:t> I implemented </a:t>
                </a:r>
                <a:r>
                  <a:rPr lang="en-HK" b="1" dirty="0"/>
                  <a:t>no-external-regret / regret-matching</a:t>
                </a:r>
                <a:r>
                  <a:rPr lang="en-HK" dirty="0"/>
                  <a:t> self-play on the finite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𝑆</m:t>
                        </m:r>
                      </m:e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𝐾</m:t>
                        </m:r>
                      </m:e>
                    </m:d>
                    <m:r>
                      <a:rPr lang="ar-AE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sepChr m:val=",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5</m:t>
                        </m:r>
                      </m:e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lang="en-HK" dirty="0"/>
                  <a:t>game and evaluated convergence via </a:t>
                </a:r>
                <a:r>
                  <a:rPr lang="en-HK" b="1" dirty="0"/>
                  <a:t>exploitability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Verification:</a:t>
                </a:r>
                <a:r>
                  <a:rPr lang="en-HK" dirty="0"/>
                  <a:t> The time-averaged strategies reach </a:t>
                </a:r>
                <a:r>
                  <a:rPr lang="en-HK" b="1" dirty="0"/>
                  <a:t>low exploitability</a:t>
                </a:r>
                <a:r>
                  <a:rPr lang="en-HK" dirty="0"/>
                  <a:t> (near the Nash set), consistent with regret-learning theory.</a:t>
                </a:r>
              </a:p>
              <a:p>
                <a:r>
                  <a:rPr lang="en-HK" b="1" dirty="0"/>
                  <a:t>Main insight (geometry of equilibrium):</a:t>
                </a:r>
                <a:r>
                  <a:rPr lang="en-HK" dirty="0"/>
                  <a:t> The Nash equilibrium is a </a:t>
                </a:r>
                <a:r>
                  <a:rPr lang="en-HK" b="1" dirty="0"/>
                  <a:t>set</a:t>
                </a:r>
                <a:r>
                  <a:rPr lang="en-HK" dirty="0"/>
                  <a:t>, not a single point: different runs converge to </a:t>
                </a:r>
                <a:r>
                  <a:rPr lang="en-HK" b="1" dirty="0"/>
                  <a:t>different</a:t>
                </a:r>
                <a:r>
                  <a:rPr lang="en-HK" dirty="0"/>
                  <a:t> low-exploitability strategies.</a:t>
                </a:r>
                <a:br>
                  <a:rPr lang="en-HK" dirty="0"/>
                </a:br>
                <a:r>
                  <a:rPr lang="en-HK" dirty="0"/>
                  <a:t>The </a:t>
                </a:r>
                <a:r>
                  <a:rPr lang="en-HK" b="1" dirty="0"/>
                  <a:t>symmetric Nash set</a:t>
                </a:r>
                <a:r>
                  <a:rPr lang="en-HK" dirty="0"/>
                  <a:t> lies inside the full Nash set, and </a:t>
                </a:r>
                <a:r>
                  <a:rPr lang="en-HK" b="1" dirty="0"/>
                  <a:t>Hart’s prediction corresponds to one equilibrium-consistent marginal within that symmetric set</a:t>
                </a:r>
                <a:r>
                  <a:rPr lang="en-HK" dirty="0"/>
                  <a:t>, not a unique outcome.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HK" b="1" dirty="0"/>
                  <a:t>Theory (Hart):</a:t>
                </a:r>
                <a:r>
                  <a:rPr lang="en-HK" dirty="0"/>
                  <a:t> In the symmetric discrete setting, battlefield labels are exchangeable. Hart exploits this by </a:t>
                </a:r>
                <a:r>
                  <a:rPr lang="en-HK" b="1" dirty="0"/>
                  <a:t>symmetrising Blotto</a:t>
                </a:r>
                <a:r>
                  <a:rPr lang="en-HK" dirty="0"/>
                  <a:t>, reducing it to </a:t>
                </a:r>
                <a:r>
                  <a:rPr lang="en-HK" b="1" dirty="0"/>
                  <a:t>Colonel/General Lotto</a:t>
                </a:r>
                <a:r>
                  <a:rPr lang="en-HK" dirty="0"/>
                  <a:t>, and deriving </a:t>
                </a:r>
                <a:r>
                  <a:rPr lang="en-HK" b="1" dirty="0"/>
                  <a:t>equilibrium value + equilibrium-consistent marginals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Algorithm (Neller–Lanctot):</a:t>
                </a:r>
                <a:r>
                  <a:rPr lang="en-HK" dirty="0"/>
                  <a:t> I implemented </a:t>
                </a:r>
                <a:r>
                  <a:rPr lang="en-HK" b="1" dirty="0"/>
                  <a:t>no-external-regret / regret-matching</a:t>
                </a:r>
                <a:r>
                  <a:rPr lang="en-HK" dirty="0"/>
                  <a:t> self-play on the finite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(𝑆ⓜ,𝐾)=(5ⓜ,3)</a:t>
                </a:r>
                <a:r>
                  <a:rPr lang="en-HK" dirty="0"/>
                  <a:t>game and evaluated convergence via </a:t>
                </a:r>
                <a:r>
                  <a:rPr lang="en-HK" b="1" dirty="0"/>
                  <a:t>exploitability</a:t>
                </a:r>
                <a:r>
                  <a:rPr lang="en-HK" dirty="0"/>
                  <a:t>.</a:t>
                </a:r>
              </a:p>
              <a:p>
                <a:r>
                  <a:rPr lang="en-HK" b="1" dirty="0"/>
                  <a:t>Verification:</a:t>
                </a:r>
                <a:r>
                  <a:rPr lang="en-HK" dirty="0"/>
                  <a:t> The time-averaged strategies reach </a:t>
                </a:r>
                <a:r>
                  <a:rPr lang="en-HK" b="1" dirty="0"/>
                  <a:t>low exploitability</a:t>
                </a:r>
                <a:r>
                  <a:rPr lang="en-HK" dirty="0"/>
                  <a:t> (near the Nash set), consistent with regret-learning theory.</a:t>
                </a:r>
              </a:p>
              <a:p>
                <a:r>
                  <a:rPr lang="en-HK" b="1" dirty="0"/>
                  <a:t>Main insight (geometry of equilibrium):</a:t>
                </a:r>
                <a:r>
                  <a:rPr lang="en-HK" dirty="0"/>
                  <a:t> The Nash equilibrium is a </a:t>
                </a:r>
                <a:r>
                  <a:rPr lang="en-HK" b="1" dirty="0"/>
                  <a:t>set</a:t>
                </a:r>
                <a:r>
                  <a:rPr lang="en-HK" dirty="0"/>
                  <a:t>, not a single point: different runs converge to </a:t>
                </a:r>
                <a:r>
                  <a:rPr lang="en-HK" b="1" dirty="0"/>
                  <a:t>different</a:t>
                </a:r>
                <a:r>
                  <a:rPr lang="en-HK" dirty="0"/>
                  <a:t> low-exploitability strategies.</a:t>
                </a:r>
                <a:br>
                  <a:rPr lang="en-HK" dirty="0"/>
                </a:br>
                <a:r>
                  <a:rPr lang="en-HK" dirty="0"/>
                  <a:t>The </a:t>
                </a:r>
                <a:r>
                  <a:rPr lang="en-HK" b="1" dirty="0"/>
                  <a:t>symmetric Nash set</a:t>
                </a:r>
                <a:r>
                  <a:rPr lang="en-HK" dirty="0"/>
                  <a:t> lies inside the full Nash set, and </a:t>
                </a:r>
                <a:r>
                  <a:rPr lang="en-HK" b="1" dirty="0"/>
                  <a:t>Hart’s prediction corresponds to one equilibrium-consistent marginal within that symmetric set</a:t>
                </a:r>
                <a:r>
                  <a:rPr lang="en-HK" dirty="0"/>
                  <a:t>, not a unique outcome.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8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5E19-1301-44C0-8F27-8B4339EFA248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122-4495-44BA-A4C1-8BE76937A80D}" type="datetime1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DC06-C956-40EB-B7C2-5D24D2134868}" type="datetime1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2CD8-4874-4E1A-99A5-6A33EAEAD984}" type="datetime1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23BCF-757C-48E4-AB43-882F0A78532C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83EC-1E11-45E0-886A-851228B0A8DF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2D4AE-58D3-41BB-8060-5ADF87B91618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5DBF-6AEB-4550-BEA6-FE6CE3862FB9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2C9E-B7BA-48F8-8C95-4A603CB4A0B6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0E69-4493-469E-9F6F-0F2C42DABB23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7A56-2FF9-491E-814D-0A900175F8E1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82C8-03A6-4D1C-870A-BE728679E492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533C-450F-4C7A-8669-D1C1D442E9DA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B67106-7FE2-4B8D-9827-B242124A96D0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0A93-6E2C-479B-B487-61050B029E0E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BB15-756E-4C9B-BAD5-65B8245F1711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664A-9D95-4BFD-9EE2-ED03761B5D93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16F8D3-3840-4002-A902-CA5665F1877D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46E35-447D-4F3F-B312-D5A5B297F989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53B4-E62F-43A9-95E1-1281FC369A0C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C65B-45F4-494F-85C9-F650D9479B4E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B683-185E-47F3-8B62-B7D69EB8BD5B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529D-9412-41C5-A6C2-C931A11B8D57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83B-1327-4EC5-BC3D-F1BC9929DF1D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0F3C-9559-4D72-9EA0-55DADACB2573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B1C3-5A45-497F-BCC7-EC2CAE0BF41E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9E16-EEE1-449A-9FC3-EC3A45AD75A9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5C08-4378-4C2A-80FC-85BE4CC22ED2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9A96-AD1A-4D71-9FB8-4FC24821C6DB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4DA1-1F50-4046-AB99-973BFEA76F20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4D7C-325E-46DC-8928-255FD373C96D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0609-BB11-4BF4-8697-59822653EB4F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F2A2-6868-407F-8098-72A30A0A7D4F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DDFD2-A19B-4FDD-86ED-B185BF53816E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818C7-E49D-46B4-A26D-8654FF918181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F4B4E-1431-4713-BED5-A43C1F5596C4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DF2DBC8-2D33-BD84-A330-691C8B97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878288"/>
            <a:ext cx="5606484" cy="652688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+mj-lt"/>
                <a:ea typeface="Inter Medium" panose="02000503000000020004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038C-7537-45C4-BC31-19A4CC76608A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E25-142E-4760-8666-599A78D60753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996D-125E-4908-B6F0-50835E42F7CC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32C0C-5320-426A-9514-B5BB83F873AE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63C1-8B3D-4242-8BBB-2FEB2725DAC9}" type="datetime1">
              <a:rPr lang="en-GB" smtClean="0"/>
              <a:t>03/01/2026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30E4-EC35-42CE-9A21-653C43AB9D97}" type="datetime1">
              <a:rPr lang="en-GB" smtClean="0"/>
              <a:t>03/01/2026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F983-3AD9-45E2-9CD5-5871D2EB91F5}" type="datetime1">
              <a:rPr lang="en-GB" smtClean="0"/>
              <a:t>03/01/2026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E5E2-074F-4C32-9E7C-7D1CD6D9C46F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4A389-F2F3-48BD-8637-714D04FBE282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20F845-3051-4964-8810-4D6B9CEE5602}" type="datetime1">
              <a:rPr lang="en-GB" smtClean="0"/>
              <a:t>03/01/2026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644011B4-2383-4A6D-84D7-C0A7DC378FD8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CC57-32B4-5651-C726-27956387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337-D626-AC7B-5E8D-3144BB486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1984260"/>
            <a:ext cx="10799928" cy="1847942"/>
          </a:xfrm>
        </p:spPr>
        <p:txBody>
          <a:bodyPr/>
          <a:lstStyle/>
          <a:p>
            <a:r>
              <a:rPr lang="en-GB" sz="4800" dirty="0"/>
              <a:t>Learning and Equilibrium Structure in Discrete Colonel Blotto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FCD95-DD6E-BAAA-DD32-3D1E187DA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3949860"/>
            <a:ext cx="9144000" cy="1322348"/>
          </a:xfrm>
        </p:spPr>
        <p:txBody>
          <a:bodyPr/>
          <a:lstStyle/>
          <a:p>
            <a:r>
              <a:rPr lang="en-GB" sz="2800" dirty="0"/>
              <a:t>Regret-Matching Implementation with Symmetrisation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ADEF3F-453F-A867-067C-B77BAD467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Scott Yap </a:t>
            </a:r>
          </a:p>
          <a:p>
            <a:r>
              <a:rPr lang="en-US" dirty="0"/>
              <a:t>CID: 02017478</a:t>
            </a:r>
          </a:p>
        </p:txBody>
      </p:sp>
    </p:spTree>
    <p:extLst>
      <p:ext uri="{BB962C8B-B14F-4D97-AF65-F5344CB8AC3E}">
        <p14:creationId xmlns:p14="http://schemas.microsoft.com/office/powerpoint/2010/main" val="3035115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DBBE-AD40-E08C-28A5-F63E9839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D30A-C142-B9CB-5882-9D67CBA4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Matching Implementation by Neller and Lanctot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1EEB-65C5-9112-4FF4-7B5DB25D7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785" y="1027294"/>
            <a:ext cx="7200778" cy="474762"/>
          </a:xfrm>
        </p:spPr>
        <p:txBody>
          <a:bodyPr/>
          <a:lstStyle/>
          <a:p>
            <a:r>
              <a:rPr lang="en-US" sz="2400" b="1" u="sng" dirty="0"/>
              <a:t>Regret Matching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54A1-9EF3-45DC-C04E-05F7482D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91AD-D61A-27EE-696B-B227794E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E5012-7808-A56E-2954-72DB57E8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4E8EAF-7A25-C65E-7AEE-5524A0F5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Algorithm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EA8E2-79B0-2EC6-B9F2-91727C0F324B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0958B-C466-0CDA-7F7D-59A85C5281F6}"/>
              </a:ext>
            </a:extLst>
          </p:cNvPr>
          <p:cNvSpPr txBox="1"/>
          <p:nvPr/>
        </p:nvSpPr>
        <p:spPr>
          <a:xfrm>
            <a:off x="5556738" y="27900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14ECB2EF-5775-9489-D1A3-EF3F844D67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351792"/>
              </p:ext>
            </p:extLst>
          </p:nvPr>
        </p:nvGraphicFramePr>
        <p:xfrm>
          <a:off x="6441285" y="1716271"/>
          <a:ext cx="6548999" cy="395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8" descr="lanctot (Marc Lanctot) · GitHub">
            <a:extLst>
              <a:ext uri="{FF2B5EF4-FFF2-40B4-BE49-F238E27FC236}">
                <a16:creationId xmlns:a16="http://schemas.microsoft.com/office/drawing/2014/main" id="{7DF0F5D2-E62C-C5FF-B037-897EC06C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12031" b="-3"/>
          <a:stretch>
            <a:fillRect/>
          </a:stretch>
        </p:blipFill>
        <p:spPr bwMode="auto">
          <a:xfrm>
            <a:off x="316759" y="2458537"/>
            <a:ext cx="1648502" cy="222844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odd W. Neller - Computer Science - Gettysburg College">
            <a:extLst>
              <a:ext uri="{FF2B5EF4-FFF2-40B4-BE49-F238E27FC236}">
                <a16:creationId xmlns:a16="http://schemas.microsoft.com/office/drawing/2014/main" id="{8086C528-EACE-0658-89BF-AA0E54DF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r="12011" b="-2"/>
          <a:stretch>
            <a:fillRect/>
          </a:stretch>
        </p:blipFill>
        <p:spPr bwMode="auto">
          <a:xfrm>
            <a:off x="2028485" y="2487112"/>
            <a:ext cx="1648502" cy="222844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BB87B-8676-5750-B65E-96FDD488736C}"/>
                  </a:ext>
                </a:extLst>
              </p:cNvPr>
              <p:cNvSpPr txBox="1"/>
              <p:nvPr/>
            </p:nvSpPr>
            <p:spPr>
              <a:xfrm>
                <a:off x="4665785" y="1716271"/>
                <a:ext cx="2701074" cy="1492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Input: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Payoff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600" dirty="0"/>
                  <a:t>, iterations T</a:t>
                </a:r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Output: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Average strategies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2BB87B-8676-5750-B65E-96FDD488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5" y="1716271"/>
                <a:ext cx="2701074" cy="1492505"/>
              </a:xfrm>
              <a:prstGeom prst="rect">
                <a:avLst/>
              </a:prstGeom>
              <a:blipFill>
                <a:blip r:embed="rId9"/>
                <a:stretch>
                  <a:fillRect l="-4695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0889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B80DA-3B06-D989-4075-EF2CA4C78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D6F5-7C99-1794-F96D-2702DA13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Matching Implementation by Neller and Lanctot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7FB2B-0412-BCF6-192D-6B58468C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88" y="2229396"/>
            <a:ext cx="3948012" cy="474762"/>
          </a:xfrm>
        </p:spPr>
        <p:txBody>
          <a:bodyPr/>
          <a:lstStyle/>
          <a:p>
            <a:r>
              <a:rPr lang="en-US" b="1" u="sng" dirty="0"/>
              <a:t>Regret-matched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37590-D1C6-04C8-567E-EB711187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3D6B5-7555-05A2-4055-02607447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7D0FD-D46F-1CF7-0790-120AE47F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AF8374-B83D-F09F-7743-28A6EE8E569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Algorithm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D31F1-48F4-075F-0886-E6F737D8DD30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871C-E495-2134-9F9B-0229F414CE9C}"/>
              </a:ext>
            </a:extLst>
          </p:cNvPr>
          <p:cNvSpPr txBox="1"/>
          <p:nvPr/>
        </p:nvSpPr>
        <p:spPr>
          <a:xfrm>
            <a:off x="5556738" y="27900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26794E-ED3E-D874-1827-A9A189D941C7}"/>
                  </a:ext>
                </a:extLst>
              </p:cNvPr>
              <p:cNvSpPr txBox="1"/>
              <p:nvPr/>
            </p:nvSpPr>
            <p:spPr>
              <a:xfrm>
                <a:off x="325799" y="2704158"/>
                <a:ext cx="3259229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using the rule below.</a:t>
                </a:r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26794E-ED3E-D874-1827-A9A189D9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9" y="2704158"/>
                <a:ext cx="3259229" cy="1977149"/>
              </a:xfrm>
              <a:prstGeom prst="rect">
                <a:avLst/>
              </a:prstGeom>
              <a:blipFill>
                <a:blip r:embed="rId2"/>
                <a:stretch>
                  <a:fillRect l="-3876" t="-4487" r="-1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0DFD2F-124D-BC59-D653-324197A4FBFD}"/>
                  </a:ext>
                </a:extLst>
              </p:cNvPr>
              <p:cNvSpPr txBox="1"/>
              <p:nvPr/>
            </p:nvSpPr>
            <p:spPr>
              <a:xfrm>
                <a:off x="376189" y="1101708"/>
                <a:ext cx="11162668" cy="111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),  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denote the cumulative regret after t iterations.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i="1" dirty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),  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 ∈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600" dirty="0"/>
                  <a:t> be the running sum of mixed strategies.</a:t>
                </a:r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r>
                  <a:rPr lang="en-US" sz="1600" dirty="0" err="1"/>
                  <a:t>Initialise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(0), 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 i="1" dirty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),  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0DFD2F-124D-BC59-D653-324197A4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89" y="1101708"/>
                <a:ext cx="11162668" cy="1118977"/>
              </a:xfrm>
              <a:prstGeom prst="rect">
                <a:avLst/>
              </a:prstGeom>
              <a:blipFill>
                <a:blip r:embed="rId3"/>
                <a:stretch>
                  <a:fillRect l="-1136" t="-6742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1780231-C0B8-5370-9E6E-7AC7073E0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409"/>
          <a:stretch>
            <a:fillRect/>
          </a:stretch>
        </p:blipFill>
        <p:spPr>
          <a:xfrm>
            <a:off x="259855" y="2998657"/>
            <a:ext cx="4007345" cy="10668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30337F-27E4-9131-9A6C-B8EF316E4674}"/>
              </a:ext>
            </a:extLst>
          </p:cNvPr>
          <p:cNvSpPr txBox="1">
            <a:spLocks/>
          </p:cNvSpPr>
          <p:nvPr/>
        </p:nvSpPr>
        <p:spPr>
          <a:xfrm>
            <a:off x="4782220" y="2220685"/>
            <a:ext cx="2627560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Accumulate average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8CD8-F761-374E-5773-30B969EA3A7F}"/>
                  </a:ext>
                </a:extLst>
              </p:cNvPr>
              <p:cNvSpPr txBox="1"/>
              <p:nvPr/>
            </p:nvSpPr>
            <p:spPr>
              <a:xfrm>
                <a:off x="4727646" y="2712869"/>
                <a:ext cx="3035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-1)+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18CD8-F761-374E-5773-30B969EA3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646" y="2712869"/>
                <a:ext cx="3035040" cy="369332"/>
              </a:xfrm>
              <a:prstGeom prst="rect">
                <a:avLst/>
              </a:prstGeom>
              <a:blipFill>
                <a:blip r:embed="rId5"/>
                <a:stretch>
                  <a:fillRect l="-166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672FEB-579C-89C6-32F4-FC2147BCEFC8}"/>
              </a:ext>
            </a:extLst>
          </p:cNvPr>
          <p:cNvSpPr txBox="1">
            <a:spLocks/>
          </p:cNvSpPr>
          <p:nvPr/>
        </p:nvSpPr>
        <p:spPr>
          <a:xfrm>
            <a:off x="8359755" y="2229396"/>
            <a:ext cx="2627560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Sample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1289C-2FD6-2509-CDE2-994049B8C3FC}"/>
                  </a:ext>
                </a:extLst>
              </p:cNvPr>
              <p:cNvSpPr txBox="1"/>
              <p:nvPr/>
            </p:nvSpPr>
            <p:spPr>
              <a:xfrm>
                <a:off x="8223132" y="2712869"/>
                <a:ext cx="30350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sample </a:t>
                </a:r>
                <a:r>
                  <a:rPr lang="en-US" dirty="0" err="1"/>
                  <a:t>realised</a:t>
                </a:r>
                <a:r>
                  <a:rPr lang="en-US" dirty="0"/>
                  <a:t> actions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1289C-2FD6-2509-CDE2-994049B8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132" y="2712869"/>
                <a:ext cx="3035040" cy="646331"/>
              </a:xfrm>
              <a:prstGeom prst="rect">
                <a:avLst/>
              </a:prstGeom>
              <a:blipFill>
                <a:blip r:embed="rId6"/>
                <a:stretch>
                  <a:fillRect l="-1667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28FEA-284F-9936-EE1F-637BE9D6F3BE}"/>
              </a:ext>
            </a:extLst>
          </p:cNvPr>
          <p:cNvSpPr txBox="1">
            <a:spLocks/>
          </p:cNvSpPr>
          <p:nvPr/>
        </p:nvSpPr>
        <p:spPr>
          <a:xfrm>
            <a:off x="4727646" y="3639054"/>
            <a:ext cx="2627560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Regret update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ED9625-D97F-D657-C760-5B1E1D8D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646" y="4162780"/>
            <a:ext cx="2095500" cy="71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07F2AC-B222-80FB-77D7-CC16347E4F21}"/>
                  </a:ext>
                </a:extLst>
              </p:cNvPr>
              <p:cNvSpPr txBox="1"/>
              <p:nvPr/>
            </p:nvSpPr>
            <p:spPr>
              <a:xfrm>
                <a:off x="4727646" y="5023692"/>
                <a:ext cx="3259229" cy="649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07F2AC-B222-80FB-77D7-CC16347E4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646" y="5023692"/>
                <a:ext cx="3259229" cy="649742"/>
              </a:xfrm>
              <a:prstGeom prst="rect">
                <a:avLst/>
              </a:prstGeom>
              <a:blipFill>
                <a:blip r:embed="rId8"/>
                <a:stretch>
                  <a:fillRect l="-3891" t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A8D63E0E-56BC-987F-9E79-CFFA75B3F01C}"/>
              </a:ext>
            </a:extLst>
          </p:cNvPr>
          <p:cNvSpPr/>
          <p:nvPr/>
        </p:nvSpPr>
        <p:spPr>
          <a:xfrm flipV="1">
            <a:off x="3832245" y="2299940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8AD0DDF-54B5-7CCA-231B-3C3A0FDE2A86}"/>
              </a:ext>
            </a:extLst>
          </p:cNvPr>
          <p:cNvSpPr/>
          <p:nvPr/>
        </p:nvSpPr>
        <p:spPr>
          <a:xfrm flipV="1">
            <a:off x="7439282" y="2286139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9D264DB-4EB3-9578-B2A2-CBB428055496}"/>
              </a:ext>
            </a:extLst>
          </p:cNvPr>
          <p:cNvSpPr/>
          <p:nvPr/>
        </p:nvSpPr>
        <p:spPr>
          <a:xfrm rot="8913191" flipV="1">
            <a:off x="7187582" y="3422803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2C55A2B-4DE5-BDF0-B657-498F2FE9E8BC}"/>
              </a:ext>
            </a:extLst>
          </p:cNvPr>
          <p:cNvSpPr/>
          <p:nvPr/>
        </p:nvSpPr>
        <p:spPr>
          <a:xfrm flipV="1">
            <a:off x="7494881" y="4225749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36FB528-CF41-F68C-3FF7-57B01D74B55E}"/>
              </a:ext>
            </a:extLst>
          </p:cNvPr>
          <p:cNvSpPr txBox="1">
            <a:spLocks/>
          </p:cNvSpPr>
          <p:nvPr/>
        </p:nvSpPr>
        <p:spPr>
          <a:xfrm>
            <a:off x="8359755" y="3639054"/>
            <a:ext cx="2627560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C6EFD-E0CF-978E-75D2-E1D80A95D848}"/>
                  </a:ext>
                </a:extLst>
              </p:cNvPr>
              <p:cNvSpPr txBox="1"/>
              <p:nvPr/>
            </p:nvSpPr>
            <p:spPr>
              <a:xfrm>
                <a:off x="6980537" y="4031737"/>
                <a:ext cx="1564297" cy="323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400" dirty="0"/>
                  <a:t>After T iterations</a:t>
                </a:r>
                <a14:m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C6EFD-E0CF-978E-75D2-E1D80A95D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37" y="4031737"/>
                <a:ext cx="1564297" cy="323660"/>
              </a:xfrm>
              <a:prstGeom prst="rect">
                <a:avLst/>
              </a:prstGeom>
              <a:blipFill>
                <a:blip r:embed="rId9"/>
                <a:stretch>
                  <a:fillRect l="-7258" t="-1923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5CBA13-27DD-D14E-7858-B1D3211B0881}"/>
                  </a:ext>
                </a:extLst>
              </p:cNvPr>
              <p:cNvSpPr txBox="1"/>
              <p:nvPr/>
            </p:nvSpPr>
            <p:spPr>
              <a:xfrm>
                <a:off x="8365265" y="4113816"/>
                <a:ext cx="3259229" cy="649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Averaged strategies:</a:t>
                </a:r>
              </a:p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5CBA13-27DD-D14E-7858-B1D3211B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265" y="4113816"/>
                <a:ext cx="3259229" cy="649742"/>
              </a:xfrm>
              <a:prstGeom prst="rect">
                <a:avLst/>
              </a:prstGeom>
              <a:blipFill>
                <a:blip r:embed="rId10"/>
                <a:stretch>
                  <a:fillRect l="-3876" t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9077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9FB1-9E40-7C73-EFDA-C356E015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C55D-BEA0-D25B-F436-7AA27CFD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Addition step to the Regret Matching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BE5-E58D-E1AE-B400-E9B9A914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A943-498A-E107-AE6C-2DCEC074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2C40-67C9-30D1-8F81-1A2F4F88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627E4C5-9A6C-5D39-AD77-73BC498A0A6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Symmetrisation</a:t>
            </a:r>
            <a:r>
              <a:rPr lang="en-US" dirty="0"/>
              <a:t> for Hart Comparison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207E3-46B3-62EA-ECAD-E5EE62D45041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FCC185-5651-A42D-9DE0-FA9AF0294131}"/>
                  </a:ext>
                </a:extLst>
              </p:cNvPr>
              <p:cNvSpPr txBox="1"/>
              <p:nvPr/>
            </p:nvSpPr>
            <p:spPr>
              <a:xfrm>
                <a:off x="319188" y="1142342"/>
                <a:ext cx="11162668" cy="65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We </a:t>
                </a:r>
                <a:r>
                  <a:rPr lang="en-US" sz="1600" dirty="0" err="1"/>
                  <a:t>symmetrise</a:t>
                </a:r>
                <a:r>
                  <a:rPr lang="en-US" sz="1600" dirty="0"/>
                  <a:t> the time-average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by averaging over permutation classes,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obtaining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err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i="1" dirty="0" err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en-US" sz="1600" i="1" dirty="0" err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16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whose induced marginal is directly comparable to Hart’s.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FCC185-5651-A42D-9DE0-FA9AF029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88" y="1142342"/>
                <a:ext cx="11162668" cy="657641"/>
              </a:xfrm>
              <a:prstGeom prst="rect">
                <a:avLst/>
              </a:prstGeom>
              <a:blipFill>
                <a:blip r:embed="rId2"/>
                <a:stretch>
                  <a:fillRect l="-1022" t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7AC20C-4128-D3B3-8D9B-5981D53C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88" y="2795443"/>
            <a:ext cx="2424012" cy="474762"/>
          </a:xfrm>
        </p:spPr>
        <p:txBody>
          <a:bodyPr/>
          <a:lstStyle/>
          <a:p>
            <a:r>
              <a:rPr lang="en-US" b="1" u="sng" dirty="0"/>
              <a:t>Permutation 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F123A7-88F7-046A-DFA7-A346F5FCC6B5}"/>
                  </a:ext>
                </a:extLst>
              </p:cNvPr>
              <p:cNvSpPr txBox="1"/>
              <p:nvPr/>
            </p:nvSpPr>
            <p:spPr>
              <a:xfrm>
                <a:off x="325799" y="3270205"/>
                <a:ext cx="3215687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Group allocations that are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the same up to </a:t>
                </a:r>
                <a:r>
                  <a:rPr lang="en-US" sz="1600" dirty="0" err="1"/>
                  <a:t>relabelling</a:t>
                </a:r>
                <a:r>
                  <a:rPr lang="en-US" sz="1600" dirty="0"/>
                  <a:t>:</a:t>
                </a:r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⟺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= {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’: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’) =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sort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1600" dirty="0"/>
                  <a:t> 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F123A7-88F7-046A-DFA7-A346F5FCC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9" y="3270205"/>
                <a:ext cx="3215687" cy="1977149"/>
              </a:xfrm>
              <a:prstGeom prst="rect">
                <a:avLst/>
              </a:prstGeom>
              <a:blipFill>
                <a:blip r:embed="rId3"/>
                <a:stretch>
                  <a:fillRect l="-3937" t="-3822"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15CB8A6-0009-CC9D-8B46-E677A66EC307}"/>
              </a:ext>
            </a:extLst>
          </p:cNvPr>
          <p:cNvSpPr txBox="1">
            <a:spLocks/>
          </p:cNvSpPr>
          <p:nvPr/>
        </p:nvSpPr>
        <p:spPr>
          <a:xfrm>
            <a:off x="3735043" y="2795443"/>
            <a:ext cx="2941527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Accumulate class mass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181440-B327-B5E9-605C-FABBD760257D}"/>
                  </a:ext>
                </a:extLst>
              </p:cNvPr>
              <p:cNvSpPr txBox="1"/>
              <p:nvPr/>
            </p:nvSpPr>
            <p:spPr>
              <a:xfrm>
                <a:off x="3735043" y="3270206"/>
                <a:ext cx="1533643" cy="767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181440-B327-B5E9-605C-FABBD7602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43" y="3270206"/>
                <a:ext cx="1533643" cy="767586"/>
              </a:xfrm>
              <a:prstGeom prst="rect">
                <a:avLst/>
              </a:prstGeom>
              <a:blipFill>
                <a:blip r:embed="rId4"/>
                <a:stretch>
                  <a:fillRect l="-4959" t="-113115" r="-4132" b="-14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B774AEF-199C-500A-CD69-001BE98F5733}"/>
              </a:ext>
            </a:extLst>
          </p:cNvPr>
          <p:cNvSpPr txBox="1">
            <a:spLocks/>
          </p:cNvSpPr>
          <p:nvPr/>
        </p:nvSpPr>
        <p:spPr>
          <a:xfrm>
            <a:off x="7211213" y="2795443"/>
            <a:ext cx="4980786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Redistribute uniformly within each 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5299E3-BFCB-B45C-6A70-121FE67C8CB7}"/>
                  </a:ext>
                </a:extLst>
              </p:cNvPr>
              <p:cNvSpPr txBox="1"/>
              <p:nvPr/>
            </p:nvSpPr>
            <p:spPr>
              <a:xfrm>
                <a:off x="7211215" y="3270205"/>
                <a:ext cx="1845700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5299E3-BFCB-B45C-6A70-121FE67C8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15" y="3270205"/>
                <a:ext cx="1845700" cy="1977149"/>
              </a:xfrm>
              <a:prstGeom prst="rect">
                <a:avLst/>
              </a:prstGeom>
              <a:blipFill>
                <a:blip r:embed="rId5"/>
                <a:stretch>
                  <a:fillRect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C9E755C4-23BF-C8D9-0AE3-5A27B0CD8F70}"/>
              </a:ext>
            </a:extLst>
          </p:cNvPr>
          <p:cNvSpPr txBox="1">
            <a:spLocks/>
          </p:cNvSpPr>
          <p:nvPr/>
        </p:nvSpPr>
        <p:spPr>
          <a:xfrm>
            <a:off x="7211214" y="4258779"/>
            <a:ext cx="2627560" cy="474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5879F6-F878-975B-1C7F-23E16F4097AE}"/>
                  </a:ext>
                </a:extLst>
              </p:cNvPr>
              <p:cNvSpPr txBox="1"/>
              <p:nvPr/>
            </p:nvSpPr>
            <p:spPr>
              <a:xfrm>
                <a:off x="7211213" y="4826702"/>
                <a:ext cx="4472787" cy="197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𝑠𝑦𝑚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05000"/>
                  </a:lnSpc>
                </a:pPr>
                <a:endParaRPr lang="en-US" sz="1600" dirty="0"/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Now the induced random-battlefield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1600" dirty="0"/>
                  <a:t>marginal is </a:t>
                </a:r>
                <a:r>
                  <a:rPr lang="en-US" sz="1600" b="1" dirty="0"/>
                  <a:t>exchangeable</a:t>
                </a:r>
                <a:r>
                  <a:rPr lang="en-US" sz="1600" dirty="0"/>
                  <a:t> -&gt; comparable to Hart. 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5879F6-F878-975B-1C7F-23E16F409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13" y="4826702"/>
                <a:ext cx="4472787" cy="1977149"/>
              </a:xfrm>
              <a:prstGeom prst="rect">
                <a:avLst/>
              </a:prstGeom>
              <a:blipFill>
                <a:blip r:embed="rId6"/>
                <a:stretch>
                  <a:fillRect l="-2542" t="-1282" r="-3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7B90600E-55DD-4889-D424-7830F79F513D}"/>
              </a:ext>
            </a:extLst>
          </p:cNvPr>
          <p:cNvSpPr/>
          <p:nvPr/>
        </p:nvSpPr>
        <p:spPr>
          <a:xfrm flipV="1">
            <a:off x="2852057" y="2838588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CDD55FD2-383F-2046-F455-57E8CC29E4A9}"/>
              </a:ext>
            </a:extLst>
          </p:cNvPr>
          <p:cNvSpPr/>
          <p:nvPr/>
        </p:nvSpPr>
        <p:spPr>
          <a:xfrm flipV="1">
            <a:off x="6653608" y="2893791"/>
            <a:ext cx="448750" cy="1734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A3A7DF-1A1A-72EB-3565-47E04046796B}"/>
                  </a:ext>
                </a:extLst>
              </p:cNvPr>
              <p:cNvSpPr txBox="1"/>
              <p:nvPr/>
            </p:nvSpPr>
            <p:spPr>
              <a:xfrm>
                <a:off x="337615" y="1936496"/>
                <a:ext cx="5534134" cy="375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05000"/>
                  </a:lnSpc>
                </a:pPr>
                <a:r>
                  <a:rPr lang="en-US" sz="1600" dirty="0"/>
                  <a:t>Input: Action list x, and time averaged strategies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A3A7DF-1A1A-72EB-3565-47E040467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15" y="1936496"/>
                <a:ext cx="5534134" cy="375786"/>
              </a:xfrm>
              <a:prstGeom prst="rect">
                <a:avLst/>
              </a:prstGeom>
              <a:blipFill>
                <a:blip r:embed="rId7"/>
                <a:stretch>
                  <a:fillRect l="-2288" t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6728F718-E387-EACD-7EEF-813EB5B09326}"/>
              </a:ext>
            </a:extLst>
          </p:cNvPr>
          <p:cNvSpPr/>
          <p:nvPr/>
        </p:nvSpPr>
        <p:spPr>
          <a:xfrm rot="5400000" flipV="1">
            <a:off x="9042986" y="3923457"/>
            <a:ext cx="580571" cy="2286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480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8EA5-C660-6C80-4BDF-2F80C447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EE651-60B9-C638-6F5B-4E0CB6320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US" dirty="0"/>
                  <a:t>Does the game have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 as predicted by Hart and skew-symmetry argument.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Does regret—matching result approach the set of Nash equilibria, and does its convergence rate match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behaviour</a:t>
                </a:r>
                <a:r>
                  <a:rPr lang="en-US" dirty="0"/>
                  <a:t> suggest by regret-</a:t>
                </a:r>
                <a:r>
                  <a:rPr lang="en-US" dirty="0" err="1"/>
                  <a:t>minimisation</a:t>
                </a:r>
                <a:r>
                  <a:rPr lang="en-US" dirty="0"/>
                  <a:t> theory.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How closely do the learned </a:t>
                </a:r>
                <a:r>
                  <a:rPr lang="en-US" dirty="0" err="1"/>
                  <a:t>symmetrised</a:t>
                </a:r>
                <a:r>
                  <a:rPr lang="en-US" dirty="0"/>
                  <a:t> strategies match with Hart’s predicted battlefield.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EE651-60B9-C638-6F5B-4E0CB6320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9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52B6-2D1D-E7B6-087F-B3414EB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979B-255A-481B-7176-03568C133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4B06-1279-7C3E-B60B-8A95CD24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53127C8-90C2-4F88-F87C-C84BDA88804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3 main empirical questions</a:t>
            </a:r>
          </a:p>
        </p:txBody>
      </p:sp>
    </p:spTree>
    <p:extLst>
      <p:ext uri="{BB962C8B-B14F-4D97-AF65-F5344CB8AC3E}">
        <p14:creationId xmlns:p14="http://schemas.microsoft.com/office/powerpoint/2010/main" val="32363111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4203-BCEA-A287-5B96-04819598D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8EF3-4ED0-3842-D1C4-9A87A48B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8AAAD-1C64-4911-1432-29909F865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857" y="1259492"/>
                <a:ext cx="11372714" cy="4866481"/>
              </a:xfrm>
            </p:spPr>
            <p:txBody>
              <a:bodyPr/>
              <a:lstStyle/>
              <a:p>
                <a:r>
                  <a:rPr lang="en-US" b="1" dirty="0"/>
                  <a:t>Exploitability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Taken directly by the Nash inequalities -&gt; how far are we away from Nash</a:t>
                </a:r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𝑀𝑞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We define </a:t>
                </a:r>
              </a:p>
              <a:p>
                <a:r>
                  <a:rPr lang="en-US" dirty="0"/>
                  <a:t>Player incentive: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𝑀𝑞</m:t>
                                  </m:r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𝑀𝑞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𝑀𝑞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Then Exploitability: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Exploit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Zero -&gt; Nash. Smaller is better.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8AAAD-1C64-4911-1432-29909F865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857" y="1259492"/>
                <a:ext cx="11372714" cy="4866481"/>
              </a:xfrm>
              <a:blipFill>
                <a:blip r:embed="rId2"/>
                <a:stretch>
                  <a:fillRect l="-145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5C57-6299-9915-B878-5F3923E6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84C3-1302-D347-6E9F-5AC0CE34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4CCE-6970-2FFE-2DE4-54937631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7FC2B1-B6C7-EEEB-CAB6-7C9948E958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Exploitability</a:t>
            </a:r>
          </a:p>
        </p:txBody>
      </p:sp>
    </p:spTree>
    <p:extLst>
      <p:ext uri="{BB962C8B-B14F-4D97-AF65-F5344CB8AC3E}">
        <p14:creationId xmlns:p14="http://schemas.microsoft.com/office/powerpoint/2010/main" val="14891184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489E1-02EB-14D9-229D-091CF5B37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626C-832D-CE56-BDF7-01489BC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419A2-EA92-4E5E-E0BE-C569EAA2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41295-D23B-52A8-3E37-4534211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9F25D-8C31-2618-07BE-C3A56E7C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3C3A603-9689-1F03-B8E1-57D482D54EC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Induced random-battlefield marginal  and Total Variation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52FA1BD-5958-24AD-26E3-9D7F8D7CF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800" y="1394619"/>
                <a:ext cx="11549196" cy="1842067"/>
              </a:xfrm>
            </p:spPr>
            <p:txBody>
              <a:bodyPr/>
              <a:lstStyle/>
              <a:p>
                <a:r>
                  <a:rPr lang="en-US" b="1" dirty="0"/>
                  <a:t>Induced random-battlefield marginal</a:t>
                </a:r>
              </a:p>
              <a:p>
                <a:r>
                  <a:rPr lang="en-US" dirty="0"/>
                  <a:t>- Inducing the marginal from a (</a:t>
                </a:r>
                <a:r>
                  <a:rPr lang="en-US" dirty="0" err="1"/>
                  <a:t>symmetrised</a:t>
                </a:r>
                <a:r>
                  <a:rPr lang="en-US" dirty="0"/>
                  <a:t>) mixed strategy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over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brk m:alnAt="7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feasible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allocations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∈{1,…,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}: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}|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52FA1BD-5958-24AD-26E3-9D7F8D7CF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800" y="1394619"/>
                <a:ext cx="11549196" cy="1842067"/>
              </a:xfrm>
              <a:blipFill>
                <a:blip r:embed="rId2"/>
                <a:stretch>
                  <a:fillRect l="-1317" t="-6164" b="-7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3AD36AD1-AAFC-241D-D278-C3FF2C1DAA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367" y="3621314"/>
                <a:ext cx="11549196" cy="184206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Total Variation distance</a:t>
                </a:r>
              </a:p>
              <a:p>
                <a:r>
                  <a:rPr lang="en-US" dirty="0"/>
                  <a:t>- Distance between two discrete distributions P and Q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𝑇𝑉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0 means identical, larger means more different.</a:t>
                </a:r>
                <a:endParaRPr lang="en-US" b="0" dirty="0"/>
              </a:p>
              <a:p>
                <a14:m/>
              </a:p>
            </p:txBody>
          </p:sp>
        </mc:Choice>
        <mc:Fallback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3AD36AD1-AAFC-241D-D278-C3FF2C1DA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7" y="3621314"/>
                <a:ext cx="11549196" cy="1842067"/>
              </a:xfrm>
              <a:prstGeom prst="rect">
                <a:avLst/>
              </a:prstGeom>
              <a:blipFill>
                <a:blip r:embed="rId3"/>
                <a:stretch>
                  <a:fillRect l="-1317" t="-16438" b="-6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7001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3208-677B-D9D6-15E9-A61120F4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Content Placeholder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045016C4-C99F-FF06-81CB-64ECBE7DE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55" y="1238250"/>
            <a:ext cx="5842000" cy="4381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A4B4-9CE6-A1D1-0B75-D3862F14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F0D1C-3144-7510-9927-408F909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4B09-4CF2-33D7-4576-9FE29DED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7181AA-CBCE-FBB7-6F7C-437D6BBE12A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Question 1: Game value = 0</a:t>
            </a:r>
          </a:p>
        </p:txBody>
      </p:sp>
    </p:spTree>
    <p:extLst>
      <p:ext uri="{BB962C8B-B14F-4D97-AF65-F5344CB8AC3E}">
        <p14:creationId xmlns:p14="http://schemas.microsoft.com/office/powerpoint/2010/main" val="20262858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7D704-709D-3CB0-A3B6-BCA87A1C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8919-5A31-6409-58C5-6F9C1727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7FFC-3674-BE15-E0B5-2F230B9B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3AC62B7-F8E8-4065-A21D-90A8A970CBC5}" type="datetime1">
              <a:rPr lang="en-GB" smtClean="0"/>
              <a:pPr>
                <a:spcAft>
                  <a:spcPts val="600"/>
                </a:spcAft>
              </a:pPr>
              <a:t>05/01/2026</a:t>
            </a:fld>
            <a:endParaRPr lang="en-GB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A59B48-8F43-3551-F84A-D3C66231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7AE6-D36D-4E6B-1C00-02BA4456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8B4075-9BAD-1057-C783-898287FC06D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Question 2: Nash verification and convergence rate</a:t>
            </a:r>
            <a:endParaRPr lang="en-US"/>
          </a:p>
        </p:txBody>
      </p:sp>
      <p:pic>
        <p:nvPicPr>
          <p:cNvPr id="17" name="Picture 16" descr="A graph of an exploitability&#10;&#10;AI-generated content may be incorrect.">
            <a:extLst>
              <a:ext uri="{FF2B5EF4-FFF2-40B4-BE49-F238E27FC236}">
                <a16:creationId xmlns:a16="http://schemas.microsoft.com/office/drawing/2014/main" id="{E67817CD-37B5-3439-F9F2-A3D182CE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" y="1359959"/>
            <a:ext cx="5842000" cy="4381500"/>
          </a:xfrm>
          <a:prstGeom prst="rect">
            <a:avLst/>
          </a:prstGeom>
        </p:spPr>
      </p:pic>
      <p:pic>
        <p:nvPicPr>
          <p:cNvPr id="20" name="Picture 1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EE53019-DE40-E312-4CAB-72FE9A0EF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995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311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60D7-3D73-515D-85D3-896E21FC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F079-540A-D74E-1CEA-C229CB9C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A1D-26C6-1AEA-CD13-1642A2A2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3AC62B7-F8E8-4065-A21D-90A8A970CBC5}" type="datetime1">
              <a:rPr lang="en-GB" smtClean="0"/>
              <a:pPr>
                <a:spcAft>
                  <a:spcPts val="600"/>
                </a:spcAft>
              </a:pPr>
              <a:t>05/01/2026</a:t>
            </a:fld>
            <a:endParaRPr lang="en-GB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FCF88E6-ADAD-5739-2932-624D12E1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234EB-B9CC-F3FA-80E1-ED1CBDBF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E84E038-7BDD-CEE9-01F4-D195F267BD8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Question 3: Comparison with Hart marginal prediction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44A8B44-85FC-C22B-B993-9D9E34F2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1501982"/>
            <a:ext cx="5842000" cy="4381500"/>
          </a:xfrm>
          <a:prstGeom prst="rect">
            <a:avLst/>
          </a:prstGeom>
        </p:spPr>
      </p:pic>
      <p:pic>
        <p:nvPicPr>
          <p:cNvPr id="9" name="Picture 8" descr="A diagram of a number of blue dots&#10;&#10;AI-generated content may be incorrect.">
            <a:extLst>
              <a:ext uri="{FF2B5EF4-FFF2-40B4-BE49-F238E27FC236}">
                <a16:creationId xmlns:a16="http://schemas.microsoft.com/office/drawing/2014/main" id="{6DBE7736-18B3-1606-252F-FDBB5FDE8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" y="150198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54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298E-DCA2-6A0A-0C6B-EA09268D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EA76D-0C50-F719-83AA-2A44E9F4E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359959"/>
            <a:ext cx="11540763" cy="4866481"/>
          </a:xfrm>
        </p:spPr>
        <p:txBody>
          <a:bodyPr anchor="ctr"/>
          <a:lstStyle/>
          <a:p>
            <a:pPr algn="ctr"/>
            <a:r>
              <a:rPr lang="en-HK" dirty="0"/>
              <a:t>Theory predicts structure. Learning finds equilibria.</a:t>
            </a:r>
          </a:p>
          <a:p>
            <a:pPr algn="ctr"/>
            <a:endParaRPr lang="en-HK" dirty="0"/>
          </a:p>
          <a:p>
            <a:pPr algn="ctr"/>
            <a:r>
              <a:rPr lang="en-HK" b="1" dirty="0"/>
              <a:t>Main insight (geometry of equilibrium):</a:t>
            </a:r>
            <a:r>
              <a:rPr lang="en-HK" dirty="0"/>
              <a:t> </a:t>
            </a:r>
          </a:p>
          <a:p>
            <a:pPr algn="ctr"/>
            <a:endParaRPr lang="en-HK" dirty="0"/>
          </a:p>
          <a:p>
            <a:pPr algn="ctr"/>
            <a:r>
              <a:rPr lang="en-HK" dirty="0"/>
              <a:t>The Nash equilibrium is a </a:t>
            </a:r>
            <a:r>
              <a:rPr lang="en-HK" b="1" dirty="0"/>
              <a:t>set</a:t>
            </a:r>
            <a:r>
              <a:rPr lang="en-HK" dirty="0"/>
              <a:t>, not a single point: different runs converge to </a:t>
            </a:r>
            <a:r>
              <a:rPr lang="en-HK" b="1" dirty="0"/>
              <a:t>different</a:t>
            </a:r>
            <a:r>
              <a:rPr lang="en-HK" dirty="0"/>
              <a:t> low-exploitability strategies.</a:t>
            </a:r>
          </a:p>
          <a:p>
            <a:pPr algn="ctr"/>
            <a:br>
              <a:rPr lang="en-HK" dirty="0"/>
            </a:br>
            <a:r>
              <a:rPr lang="en-HK" b="1" dirty="0"/>
              <a:t>Permutation-invariant equilibria </a:t>
            </a:r>
            <a:r>
              <a:rPr lang="en-HK" dirty="0"/>
              <a:t>form a subset of all equilibria, and </a:t>
            </a:r>
            <a:r>
              <a:rPr lang="en-HK" b="1" dirty="0"/>
              <a:t>Hart’s prediction corresponds to one equilibrium-consistent marginal within that symmetric set</a:t>
            </a:r>
            <a:r>
              <a:rPr lang="en-HK" dirty="0"/>
              <a:t>, not a unique outcome.</a:t>
            </a:r>
          </a:p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1AD62-70B4-6510-58A1-D9061EF4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8DC06-9AE9-10BF-1FD9-77004F67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F892-DE26-05BA-9AC4-0863E575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7833EEB-0D36-4003-69A3-3584F8E31C1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sz="2800" dirty="0"/>
              <a:t>Learning and Equilibrium Structure in Discrete Colonel Blotto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406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52BB-AE39-CF63-F3E7-04C44016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03/01/2026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BA729-D9B3-17DF-5B09-4AF7A4D5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5D48-0330-04A5-9F00-1E16A20F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pic>
        <p:nvPicPr>
          <p:cNvPr id="15" name="Picture 14" descr="A board game with a game board and a board with a game board&#10;&#10;AI-generated content may be incorrect.">
            <a:extLst>
              <a:ext uri="{FF2B5EF4-FFF2-40B4-BE49-F238E27FC236}">
                <a16:creationId xmlns:a16="http://schemas.microsoft.com/office/drawing/2014/main" id="{3761E582-FCD5-F3AB-CE78-5110F494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2" y="327026"/>
            <a:ext cx="10527467" cy="57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135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2052638"/>
            <a:ext cx="9144000" cy="182880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QnA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GB" dirty="0"/>
              <a:t>Learning and Equilibrium Structure in Discrete Colonel Blotto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0569-4640-08C9-D841-D116D041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660CE5-16C3-6D4D-AE66-541B740DAF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800" y="1165502"/>
                <a:ext cx="6220143" cy="4866481"/>
              </a:xfrm>
            </p:spPr>
            <p:txBody>
              <a:bodyPr/>
              <a:lstStyle/>
              <a:p>
                <a:r>
                  <a:rPr lang="en-US" dirty="0"/>
                  <a:t>A, B: Total number of soldiers that players 1 and 2 have</a:t>
                </a:r>
              </a:p>
              <a:p>
                <a:r>
                  <a:rPr lang="en-US" dirty="0"/>
                  <a:t>K: Number of battlefields</a:t>
                </a:r>
              </a:p>
              <a:p>
                <a:r>
                  <a:rPr lang="en-US" dirty="0"/>
                  <a:t>Pure strategy: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Player 1: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𝟘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  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Player 2: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𝟘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such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  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 err="1"/>
                  <a:t>Normalised</a:t>
                </a:r>
                <a:r>
                  <a:rPr lang="en-US" dirty="0"/>
                  <a:t> Payoff to Player 1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660CE5-16C3-6D4D-AE66-541B740DAF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800" y="1165502"/>
                <a:ext cx="6220143" cy="4866481"/>
              </a:xfrm>
              <a:blipFill>
                <a:blip r:embed="rId3"/>
                <a:stretch>
                  <a:fillRect l="-2444" t="-1563" b="-39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3690-610A-948B-EC7E-52C5DE95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255E-D4F6-6C90-4A77-F3FDFEFB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8904-0228-823C-B711-A8D2AB9D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EDE2FB-A0E1-D356-9B3A-B3C9D2C729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Colonel Blotto (A,B;K)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0BB3073-6DAD-600C-30DF-60ACA7CED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6286" y="1165502"/>
                <a:ext cx="5480095" cy="536547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/>
                  <a:t>Colonel Blotto is a zero sum game. (Nash equilibrium attains the minmax value v)</a:t>
                </a: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We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focus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on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symmetric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Blotto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games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where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A</m:t>
                    </m:r>
                    <m:r>
                      <m:rPr>
                        <m:nor/>
                      </m:rPr>
                      <a:rPr lang="en-US" sz="2400" dirty="0"/>
                      <m:t>=</m:t>
                    </m:r>
                    <m:r>
                      <m:rPr>
                        <m:nor/>
                      </m:rPr>
                      <a:rPr lang="en-US" sz="2400" dirty="0"/>
                      <m:t>B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In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particular</m:t>
                      </m:r>
                      <m:r>
                        <m:rPr>
                          <m:nor/>
                        </m:rPr>
                        <a:rPr lang="en-US" sz="2400" dirty="0"/>
                        <m:t>, </m:t>
                      </m:r>
                      <m:r>
                        <m:rPr>
                          <m:nor/>
                        </m:rPr>
                        <a:rPr lang="en-US" sz="2400" dirty="0"/>
                        <m:t>we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study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instance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(5,5;3)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/>
                        <m:t>Aim</m:t>
                      </m:r>
                      <m:r>
                        <m:rPr>
                          <m:nor/>
                        </m:rPr>
                        <a:rPr lang="en-US" sz="2400" b="1" dirty="0"/>
                        <m:t>: </m:t>
                      </m:r>
                    </m:oMath>
                  </m:oMathPara>
                </a14:m>
                <a:endParaRPr lang="en-U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To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understand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how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learning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dynamics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guide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players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toward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strategies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that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achieve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near</m:t>
                      </m:r>
                      <m:r>
                        <m:rPr>
                          <m:nor/>
                        </m:rPr>
                        <a:rPr lang="en-US" sz="2400" dirty="0"/>
                        <m:t>-</m:t>
                      </m:r>
                      <m:r>
                        <m:rPr>
                          <m:nor/>
                        </m:rPr>
                        <a:rPr lang="en-US" sz="2400" dirty="0"/>
                        <m:t>optimal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payoffs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14:m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0BB3073-6DAD-600C-30DF-60ACA7CED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6" y="1165502"/>
                <a:ext cx="5480095" cy="5365470"/>
              </a:xfrm>
              <a:prstGeom prst="rect">
                <a:avLst/>
              </a:prstGeom>
              <a:blipFill>
                <a:blip r:embed="rId4"/>
                <a:stretch>
                  <a:fillRect t="-1651" r="-694" b="-16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237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535F-C7C3-82B0-2646-FDBA827C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95" y="473051"/>
            <a:ext cx="4787135" cy="378044"/>
          </a:xfrm>
        </p:spPr>
        <p:txBody>
          <a:bodyPr/>
          <a:lstStyle/>
          <a:p>
            <a:pPr algn="ctr"/>
            <a:r>
              <a:rPr lang="en-US" sz="2800" dirty="0"/>
              <a:t>Theory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69BA5-3F12-44FF-9A45-D48CDC52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DC06-C956-40EB-B7C2-5D24D2134868}" type="datetime1">
              <a:rPr lang="en-GB" smtClean="0"/>
              <a:t>03/01/2026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04282-617E-ED09-B83D-B3B84D40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4A6A-F9C2-D4C9-AE3C-D52178BD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15F962B-C7EC-3815-6D97-E99A66D1B1C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3316" y="1221055"/>
            <a:ext cx="5770382" cy="371567"/>
          </a:xfrm>
        </p:spPr>
        <p:txBody>
          <a:bodyPr/>
          <a:lstStyle/>
          <a:p>
            <a:r>
              <a:rPr lang="en-US" sz="2800" dirty="0"/>
              <a:t>Hart: solving symmetric Blotto via General Lotto</a:t>
            </a:r>
          </a:p>
          <a:p>
            <a:endParaRPr lang="en-US" sz="2800" dirty="0"/>
          </a:p>
        </p:txBody>
      </p:sp>
      <p:pic>
        <p:nvPicPr>
          <p:cNvPr id="9" name="Picture 2" descr="Sergiu Hart | American Academy of Arts and Sciences">
            <a:extLst>
              <a:ext uri="{FF2B5EF4-FFF2-40B4-BE49-F238E27FC236}">
                <a16:creationId xmlns:a16="http://schemas.microsoft.com/office/drawing/2014/main" id="{018A7F19-9F2E-FB8F-20A8-50C462B9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6" r="22626"/>
          <a:stretch>
            <a:fillRect/>
          </a:stretch>
        </p:blipFill>
        <p:spPr bwMode="auto">
          <a:xfrm>
            <a:off x="1965261" y="2272597"/>
            <a:ext cx="1894259" cy="256066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8" descr="lanctot (Marc Lanctot) · GitHub">
            <a:extLst>
              <a:ext uri="{FF2B5EF4-FFF2-40B4-BE49-F238E27FC236}">
                <a16:creationId xmlns:a16="http://schemas.microsoft.com/office/drawing/2014/main" id="{EFABF21B-60F1-CF8D-27D4-567E25C2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12031" b="-3"/>
          <a:stretch>
            <a:fillRect/>
          </a:stretch>
        </p:blipFill>
        <p:spPr bwMode="auto">
          <a:xfrm>
            <a:off x="6580476" y="2272597"/>
            <a:ext cx="1894259" cy="256066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odd W. Neller - Computer Science - Gettysburg College">
            <a:extLst>
              <a:ext uri="{FF2B5EF4-FFF2-40B4-BE49-F238E27FC236}">
                <a16:creationId xmlns:a16="http://schemas.microsoft.com/office/drawing/2014/main" id="{2A5852C3-8859-1091-B7C7-907EFE43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r="12011" b="-2"/>
          <a:stretch>
            <a:fillRect/>
          </a:stretch>
        </p:blipFill>
        <p:spPr bwMode="auto">
          <a:xfrm>
            <a:off x="9545107" y="2272597"/>
            <a:ext cx="1894259" cy="256066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1C6425-D1D1-B07E-8439-C2F9B0CDFAD9}"/>
              </a:ext>
            </a:extLst>
          </p:cNvPr>
          <p:cNvSpPr txBox="1">
            <a:spLocks/>
          </p:cNvSpPr>
          <p:nvPr/>
        </p:nvSpPr>
        <p:spPr>
          <a:xfrm>
            <a:off x="6471037" y="473051"/>
            <a:ext cx="4787135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Algorithm</a:t>
            </a: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1AE204B0-D8AC-7CBF-D834-1D138E17B503}"/>
              </a:ext>
            </a:extLst>
          </p:cNvPr>
          <p:cNvSpPr txBox="1">
            <a:spLocks/>
          </p:cNvSpPr>
          <p:nvPr/>
        </p:nvSpPr>
        <p:spPr>
          <a:xfrm>
            <a:off x="6421618" y="1221055"/>
            <a:ext cx="5770382" cy="3715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kern="1200">
                <a:solidFill>
                  <a:schemeClr val="accent3"/>
                </a:solidFill>
                <a:latin typeface="+mn-lt"/>
                <a:ea typeface="Inter Medium" panose="02000503000000020004" pitchFamily="2" charset="0"/>
                <a:cs typeface="+mn-cs"/>
              </a:defRPr>
            </a:lvl1pPr>
            <a:lvl2pPr marL="342882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85765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7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0" indent="0" algn="ctr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2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5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77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0" indent="0" algn="ctr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Neller-Lanctot: no-external regret learning (regret matching)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08951-8E7D-C476-E503-F240BD56F1A5}"/>
              </a:ext>
            </a:extLst>
          </p:cNvPr>
          <p:cNvSpPr txBox="1"/>
          <p:nvPr/>
        </p:nvSpPr>
        <p:spPr>
          <a:xfrm>
            <a:off x="780276" y="5451161"/>
            <a:ext cx="8732307" cy="3715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We evaluate </a:t>
            </a:r>
            <a:r>
              <a:rPr lang="en-US" sz="2000" dirty="0">
                <a:solidFill>
                  <a:schemeClr val="tx1"/>
                </a:solidFill>
              </a:rPr>
              <a:t>the results from Neller-Lanctot algorithm and compare with Hart’s theoretical</a:t>
            </a:r>
            <a:r>
              <a:rPr lang="en-US" sz="2000" dirty="0"/>
              <a:t> results.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2827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12E0-22E5-4FE6-245B-29A3468D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Colonel Blotto and General Lotto Games by Hart, Sergiu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C9AF-4399-4A69-C41A-63941996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2508458"/>
            <a:ext cx="7200778" cy="474762"/>
          </a:xfrm>
        </p:spPr>
        <p:txBody>
          <a:bodyPr/>
          <a:lstStyle/>
          <a:p>
            <a:r>
              <a:rPr lang="en-US" sz="2400" b="1" u="sng" dirty="0"/>
              <a:t>Solution (Reduction Pipeline)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1D3D6-DE54-3CC6-CE45-61E8A8BC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67850-4A32-48D9-B65E-F551EAA4CC04}" type="datetime1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A7D2-A3BA-2321-4021-779A3175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F6390-9EC0-D968-3423-22978B27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72BB5B-0569-A90C-2462-843F8D51E5A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8" name="Picture 2" descr="Sergiu Hart | American Academy of Arts and Sciences">
            <a:extLst>
              <a:ext uri="{FF2B5EF4-FFF2-40B4-BE49-F238E27FC236}">
                <a16:creationId xmlns:a16="http://schemas.microsoft.com/office/drawing/2014/main" id="{6B4A7FCF-ADF0-16C5-61D1-3E0813D4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6" r="22626"/>
          <a:stretch>
            <a:fillRect/>
          </a:stretch>
        </p:blipFill>
        <p:spPr bwMode="auto">
          <a:xfrm>
            <a:off x="10641349" y="198235"/>
            <a:ext cx="1273857" cy="172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29882-8E63-8C77-909E-EC74BA4E9AAE}"/>
              </a:ext>
            </a:extLst>
          </p:cNvPr>
          <p:cNvSpPr txBox="1"/>
          <p:nvPr/>
        </p:nvSpPr>
        <p:spPr>
          <a:xfrm>
            <a:off x="2754923" y="8088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F3FC10B-1910-EAEA-7187-44FECA84A0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800" y="1055686"/>
                <a:ext cx="10280229" cy="1722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b="1" u="sng" dirty="0"/>
                  <a:t>Problem</a:t>
                </a:r>
                <a:endParaRPr lang="en-US" b="1" u="sng" dirty="0"/>
              </a:p>
              <a:p>
                <a:pPr algn="just"/>
                <a:r>
                  <a:rPr lang="en-US" b="1" dirty="0"/>
                  <a:t>High-dimensional strategy space</a:t>
                </a:r>
              </a:p>
              <a:p>
                <a:pPr algn="just"/>
                <a:r>
                  <a:rPr lang="en-US" dirty="0"/>
                  <a:t>Directly solving discrete Blotto requires </a:t>
                </a:r>
                <a:r>
                  <a:rPr lang="en-US" dirty="0" err="1"/>
                  <a:t>optimising</a:t>
                </a:r>
                <a:r>
                  <a:rPr lang="en-US" dirty="0"/>
                  <a:t> over a high-dimensional joint distribution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battlefields under sum constraint.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F3FC10B-1910-EAEA-7187-44FECA84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0" y="1055686"/>
                <a:ext cx="10280229" cy="1722000"/>
              </a:xfrm>
              <a:prstGeom prst="rect">
                <a:avLst/>
              </a:prstGeom>
              <a:blipFill>
                <a:blip r:embed="rId3"/>
                <a:stretch>
                  <a:fillRect l="-1726" t="-5882" r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A812E42-8F6D-CD52-75C1-5DF1842D4314}"/>
              </a:ext>
            </a:extLst>
          </p:cNvPr>
          <p:cNvSpPr txBox="1"/>
          <p:nvPr/>
        </p:nvSpPr>
        <p:spPr>
          <a:xfrm>
            <a:off x="5556738" y="27900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8D4A5CA5-6200-7D22-0EF0-D2628A5EC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65175"/>
              </p:ext>
            </p:extLst>
          </p:nvPr>
        </p:nvGraphicFramePr>
        <p:xfrm>
          <a:off x="624865" y="3083020"/>
          <a:ext cx="3975100" cy="2561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89CAEA-EF3A-F0BF-FA77-AF442179E1FC}"/>
              </a:ext>
            </a:extLst>
          </p:cNvPr>
          <p:cNvSpPr txBox="1"/>
          <p:nvPr/>
        </p:nvSpPr>
        <p:spPr>
          <a:xfrm>
            <a:off x="336486" y="3756129"/>
            <a:ext cx="1628775" cy="3571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Feasibility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6C25D-665D-784C-5FF5-9C1AEEE4C1F4}"/>
              </a:ext>
            </a:extLst>
          </p:cNvPr>
          <p:cNvSpPr txBox="1"/>
          <p:nvPr/>
        </p:nvSpPr>
        <p:spPr>
          <a:xfrm>
            <a:off x="3676987" y="3703846"/>
            <a:ext cx="1628775" cy="3571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Symmetrisation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A647D-814A-C1FE-1F64-CA5CCA900E59}"/>
                  </a:ext>
                </a:extLst>
              </p:cNvPr>
              <p:cNvSpPr txBox="1"/>
              <p:nvPr/>
            </p:nvSpPr>
            <p:spPr>
              <a:xfrm>
                <a:off x="6096000" y="2791376"/>
                <a:ext cx="552603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105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Battlefields are exchangeable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symmetrisation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A647D-814A-C1FE-1F64-CA5CCA90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1376"/>
                <a:ext cx="5526030" cy="914400"/>
              </a:xfrm>
              <a:prstGeom prst="rect">
                <a:avLst/>
              </a:prstGeom>
              <a:blipFill>
                <a:blip r:embed="rId9"/>
                <a:stretch>
                  <a:fillRect l="-2752" t="-8219" r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3324575-C027-E5D8-2C45-4E83B834E8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649825"/>
                <a:ext cx="5355771" cy="70283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Key lemma: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</a:p>
              <a:p/>
              <a:p/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3324575-C027-E5D8-2C45-4E83B83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825"/>
                <a:ext cx="5355771" cy="702835"/>
              </a:xfrm>
              <a:prstGeom prst="rect">
                <a:avLst/>
              </a:prstGeom>
              <a:blipFill>
                <a:blip r:embed="rId10"/>
                <a:stretch>
                  <a:fillRect l="-2844" t="-10714" b="-1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78917F6B-1D01-0304-0395-E892447358B8}"/>
              </a:ext>
            </a:extLst>
          </p:cNvPr>
          <p:cNvSpPr/>
          <p:nvPr/>
        </p:nvSpPr>
        <p:spPr>
          <a:xfrm>
            <a:off x="8665029" y="3265713"/>
            <a:ext cx="217714" cy="4421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DCA455A-27B2-13B5-88B5-84C803FFE6AC}"/>
              </a:ext>
            </a:extLst>
          </p:cNvPr>
          <p:cNvSpPr/>
          <p:nvPr/>
        </p:nvSpPr>
        <p:spPr>
          <a:xfrm>
            <a:off x="8657770" y="4649888"/>
            <a:ext cx="217714" cy="4421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DB897-A4BE-6C64-BAEC-ED4C1E8AC4EA}"/>
              </a:ext>
            </a:extLst>
          </p:cNvPr>
          <p:cNvSpPr txBox="1"/>
          <p:nvPr/>
        </p:nvSpPr>
        <p:spPr>
          <a:xfrm>
            <a:off x="6096000" y="50920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Colonel Lotto: </a:t>
            </a:r>
          </a:p>
          <a:p>
            <a:r>
              <a:rPr lang="en-US" sz="2000" dirty="0"/>
              <a:t>Focus on permutation-invariant play.</a:t>
            </a:r>
          </a:p>
        </p:txBody>
      </p:sp>
    </p:spTree>
    <p:extLst>
      <p:ext uri="{BB962C8B-B14F-4D97-AF65-F5344CB8AC3E}">
        <p14:creationId xmlns:p14="http://schemas.microsoft.com/office/powerpoint/2010/main" val="23030095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0CFD-9FD1-3E33-9459-70A17385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Lotto and Colonel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4436A-E38D-0FEF-2AC6-2358AFF2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30F78-A045-99E4-679D-3DA79AF7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64416-32B7-6A38-A91B-1CFF941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41A3ED-EE89-C3FC-8178-46896BEA77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Reduction and Feasibility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BAE354E-9FCE-CF40-B845-DD470740DC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799" y="1911188"/>
                <a:ext cx="4130086" cy="356308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 more battlefields. </a:t>
                </a:r>
              </a:p>
              <a:p>
                <a:endParaRPr lang="en-US" dirty="0"/>
              </a:p>
              <a:p>
                <a:r>
                  <a:rPr lang="en-US" dirty="0"/>
                  <a:t>Player 1 chooses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Player 2 chooses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fixed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𝑠𝑔𝑛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BAE354E-9FCE-CF40-B845-DD470740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9" y="1911188"/>
                <a:ext cx="4130086" cy="3563089"/>
              </a:xfrm>
              <a:prstGeom prst="rect">
                <a:avLst/>
              </a:prstGeom>
              <a:blipFill>
                <a:blip r:embed="rId2"/>
                <a:stretch>
                  <a:fillRect l="-3681" t="-2128" r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014303-8E1F-34ED-4B43-258D13333A2B}"/>
              </a:ext>
            </a:extLst>
          </p:cNvPr>
          <p:cNvSpPr txBox="1">
            <a:spLocks/>
          </p:cNvSpPr>
          <p:nvPr/>
        </p:nvSpPr>
        <p:spPr>
          <a:xfrm>
            <a:off x="325799" y="1444889"/>
            <a:ext cx="3593057" cy="371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General Lotto (the relaxation)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DCB049-6895-4DF9-8DA6-5B61551D83CA}"/>
              </a:ext>
            </a:extLst>
          </p:cNvPr>
          <p:cNvSpPr/>
          <p:nvPr/>
        </p:nvSpPr>
        <p:spPr>
          <a:xfrm flipV="1">
            <a:off x="4862698" y="1402208"/>
            <a:ext cx="1501688" cy="5089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06BB0E-ED27-C8F5-E3DE-46FEE0C3F0E6}"/>
              </a:ext>
            </a:extLst>
          </p:cNvPr>
          <p:cNvSpPr txBox="1">
            <a:spLocks/>
          </p:cNvSpPr>
          <p:nvPr/>
        </p:nvSpPr>
        <p:spPr>
          <a:xfrm>
            <a:off x="325799" y="5299729"/>
            <a:ext cx="4981887" cy="7322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Hart solves both Continuous and Discrete General Lotto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A601C-9BFA-E29B-7E8D-B6679E509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1199" y="1444888"/>
                <a:ext cx="5232115" cy="8048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Feasibility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HK" dirty="0"/>
                  <a:t> General Lotto solution arises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/>
                        </m:ctrlPr>
                      </m:sSubPr>
                      <m:e>
                        <m:r>
                          <a:rPr lang="ar-AE" i="1"/>
                          <m:t>𝑥</m:t>
                        </m:r>
                      </m:e>
                      <m:sub>
                        <m:r>
                          <a:rPr lang="ar-AE" i="1"/>
                          <m:t>𝐼</m:t>
                        </m:r>
                      </m:sub>
                    </m:sSub>
                  </m:oMath>
                </a14:m>
                <a:r>
                  <a:rPr lang="en-HK" dirty="0"/>
                  <a:t> from a distribution over </a:t>
                </a:r>
                <a14:m>
                  <m:oMath xmlns:m="http://schemas.openxmlformats.org/officeDocument/2006/math">
                    <m:r>
                      <a:rPr lang="en-HK" i="1"/>
                      <m:t>𝐾</m:t>
                    </m:r>
                  </m:oMath>
                </a14:m>
                <a:r>
                  <a:rPr lang="en-HK" dirty="0"/>
                  <a:t>-partitions of </a:t>
                </a:r>
                <a14:m>
                  <m:oMath xmlns:m="http://schemas.openxmlformats.org/officeDocument/2006/math">
                    <m:r>
                      <a:rPr lang="en-HK" i="1"/>
                      <m:t>𝐴</m:t>
                    </m:r>
                  </m:oMath>
                </a14:m>
                <a:r>
                  <a:rPr lang="en-HK" dirty="0"/>
                  <a:t>.</a:t>
                </a:r>
                <a:endParaRPr lang="en-US" b="1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A601C-9BFA-E29B-7E8D-B6679E5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99" y="1444888"/>
                <a:ext cx="5232115" cy="804825"/>
              </a:xfrm>
              <a:prstGeom prst="rect">
                <a:avLst/>
              </a:prstGeom>
              <a:blipFill>
                <a:blip r:embed="rId3"/>
                <a:stretch>
                  <a:fillRect l="-3148" t="-9231" r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B4308F3E-B13B-2270-36B2-B64F9BFE18D4}"/>
              </a:ext>
            </a:extLst>
          </p:cNvPr>
          <p:cNvSpPr/>
          <p:nvPr/>
        </p:nvSpPr>
        <p:spPr>
          <a:xfrm rot="5400000" flipV="1">
            <a:off x="8984843" y="2397636"/>
            <a:ext cx="804826" cy="5089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371EB87-FAB3-67C3-F167-953DB7A44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1199" y="3070437"/>
                <a:ext cx="5269097" cy="34071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Solved solution</a:t>
                </a:r>
              </a:p>
              <a:p>
                <a:r>
                  <a:rPr lang="en-US" dirty="0"/>
                  <a:t>For B(5,5;3), the General Lotto optimal marginal form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With the Blotto mixture: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dirty="0"/>
                  <a:t>And Induced marginal: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=0)=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=2)= </m:t>
                      </m:r>
                      <m:f>
                        <m:f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endParaRPr lang="ar-AE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371EB87-FAB3-67C3-F167-953DB7A44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99" y="3070437"/>
                <a:ext cx="5269097" cy="3407192"/>
              </a:xfrm>
              <a:prstGeom prst="rect">
                <a:avLst/>
              </a:prstGeom>
              <a:blipFill>
                <a:blip r:embed="rId4"/>
                <a:stretch>
                  <a:fillRect l="-3125" t="-2222" b="-1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2190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44AB-FDC9-7529-E1FE-351FB155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Colonel Lotto and </a:t>
            </a:r>
            <a:r>
              <a:rPr lang="en-US" dirty="0" err="1"/>
              <a:t>Symmetrisation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6C71-044D-0BC6-03DE-6F07C4795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A1CFE-647B-785F-CD64-C9B4CE61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7CBA2-ED92-1B36-40A4-944AA0DF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4F74651-1650-24AC-BA00-0ABA402D1D2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Reducing to marginals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08E74D-6991-BF90-D638-EE853C91DD06}"/>
              </a:ext>
            </a:extLst>
          </p:cNvPr>
          <p:cNvSpPr txBox="1">
            <a:spLocks/>
          </p:cNvSpPr>
          <p:nvPr/>
        </p:nvSpPr>
        <p:spPr>
          <a:xfrm>
            <a:off x="325798" y="2909226"/>
            <a:ext cx="3060339" cy="702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Focus on permutation-invariant play.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C4E04A-613E-EE8B-3F55-D96993EFA8CC}"/>
              </a:ext>
            </a:extLst>
          </p:cNvPr>
          <p:cNvSpPr txBox="1">
            <a:spLocks/>
          </p:cNvSpPr>
          <p:nvPr/>
        </p:nvSpPr>
        <p:spPr>
          <a:xfrm>
            <a:off x="325798" y="2354646"/>
            <a:ext cx="2417400" cy="371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Colonel Lotto</a:t>
            </a:r>
          </a:p>
          <a:p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07C674-36C4-84BF-C963-112239051190}"/>
              </a:ext>
            </a:extLst>
          </p:cNvPr>
          <p:cNvSpPr txBox="1">
            <a:spLocks/>
          </p:cNvSpPr>
          <p:nvPr/>
        </p:nvSpPr>
        <p:spPr>
          <a:xfrm>
            <a:off x="3317436" y="2352522"/>
            <a:ext cx="3423452" cy="371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Difference to Colonel Blotto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AD690B-BA69-1D35-E21C-5CB0C9CE0F14}"/>
              </a:ext>
            </a:extLst>
          </p:cNvPr>
          <p:cNvSpPr txBox="1">
            <a:spLocks/>
          </p:cNvSpPr>
          <p:nvPr/>
        </p:nvSpPr>
        <p:spPr>
          <a:xfrm>
            <a:off x="3317435" y="2747170"/>
            <a:ext cx="3649422" cy="29569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 of comparing battlefield by battlefield.</a:t>
            </a:r>
          </a:p>
          <a:p>
            <a:endParaRPr lang="en-US" dirty="0"/>
          </a:p>
          <a:p>
            <a:r>
              <a:rPr lang="en-US" dirty="0"/>
              <a:t>Each player selects a battlefield uniformly and compares.</a:t>
            </a:r>
          </a:p>
          <a:p>
            <a:endParaRPr lang="en-US" dirty="0"/>
          </a:p>
          <a:p>
            <a:r>
              <a:rPr lang="en-US" dirty="0"/>
              <a:t>View as RV with </a:t>
            </a:r>
          </a:p>
          <a:p>
            <a:r>
              <a:rPr lang="en-US" dirty="0"/>
              <a:t>mean(X) = A/K, mean(Y) = B/K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0F2995-84C7-5216-0B98-E8DEFD1F034F}"/>
              </a:ext>
            </a:extLst>
          </p:cNvPr>
          <p:cNvSpPr txBox="1">
            <a:spLocks/>
          </p:cNvSpPr>
          <p:nvPr/>
        </p:nvSpPr>
        <p:spPr>
          <a:xfrm>
            <a:off x="7196563" y="2352522"/>
            <a:ext cx="2946002" cy="371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1D Marginal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D988588-28ED-F7C6-8219-523C9365F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6453" y="3429000"/>
                <a:ext cx="5604771" cy="198064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/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D988588-28ED-F7C6-8219-523C9365F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53" y="3429000"/>
                <a:ext cx="5604771" cy="1980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D23AA-D9A9-8006-EB85-61D585CFD939}"/>
                  </a:ext>
                </a:extLst>
              </p:cNvPr>
              <p:cNvSpPr txBox="1"/>
              <p:nvPr/>
            </p:nvSpPr>
            <p:spPr>
              <a:xfrm>
                <a:off x="7196563" y="2747169"/>
                <a:ext cx="4995437" cy="1465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𝑖𝑛𝑑𝑖𝑐𝑒𝑠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D23AA-D9A9-8006-EB85-61D585CFD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563" y="2747169"/>
                <a:ext cx="4995437" cy="1465594"/>
              </a:xfrm>
              <a:prstGeom prst="rect">
                <a:avLst/>
              </a:prstGeom>
              <a:blipFill>
                <a:blip r:embed="rId3"/>
                <a:stretch>
                  <a:fillRect t="-5689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4619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0F233F-CEE1-6767-6FAC-EB3CD8B9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0FDF-2223-C18E-7358-B6C2CCB9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Colonel Lotto and </a:t>
            </a:r>
            <a:r>
              <a:rPr lang="en-US" dirty="0" err="1"/>
              <a:t>Symmetrisation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7358-3AE3-18A4-8A61-353829219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961588"/>
            <a:ext cx="2417400" cy="371568"/>
          </a:xfrm>
        </p:spPr>
        <p:txBody>
          <a:bodyPr/>
          <a:lstStyle/>
          <a:p>
            <a:r>
              <a:rPr lang="en-US" b="1" dirty="0" err="1"/>
              <a:t>Symmetrisation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5C00E-3440-11BA-C84C-7BC59060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D02F5-F229-B560-5B21-491F00DE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3488-FB1B-8D2A-6852-697648A8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19DEC2A-3502-7D83-2EFF-53BDF2AF4C3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Reducing to marginals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ECE5618-6634-892F-F46F-45CCA02E4F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800" y="2521461"/>
                <a:ext cx="5770200" cy="27098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Hart noticed that battlefield labels are exchangeable.</a:t>
                </a:r>
              </a:p>
              <a:p>
                <a:endParaRPr lang="en-US" dirty="0"/>
              </a:p>
              <a:p>
                <a:r>
                  <a:rPr lang="en-US" dirty="0"/>
                  <a:t>Hart introduces the </a:t>
                </a:r>
                <a:r>
                  <a:rPr lang="en-US" dirty="0" err="1"/>
                  <a:t>symmetrisation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is the mixed strategy that uniform distribute over all coordinate-perm of x.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ECE5618-6634-892F-F46F-45CCA02E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0" y="2521461"/>
                <a:ext cx="5770200" cy="2709822"/>
              </a:xfrm>
              <a:prstGeom prst="rect">
                <a:avLst/>
              </a:prstGeom>
              <a:blipFill>
                <a:blip r:embed="rId2"/>
                <a:stretch>
                  <a:fillRect l="-2632"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B717AF78-3216-A0E5-69F0-1D364EBAB4E9}"/>
              </a:ext>
            </a:extLst>
          </p:cNvPr>
          <p:cNvSpPr/>
          <p:nvPr/>
        </p:nvSpPr>
        <p:spPr>
          <a:xfrm flipV="1">
            <a:off x="6095995" y="2902816"/>
            <a:ext cx="1501688" cy="5089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E5E1104-35C2-E9FC-9C1D-4558F57CD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171" y="3411796"/>
                <a:ext cx="4020963" cy="70283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𝑐𝑜𝑛𝑠𝑒𝑞𝑢𝑒𝑛𝑡𝑙𝑦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</a:p>
              <a:p/>
              <a:p/>
              <a:p/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E5E1104-35C2-E9FC-9C1D-4558F57C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171" y="3411796"/>
                <a:ext cx="4020963" cy="702835"/>
              </a:xfrm>
              <a:prstGeom prst="rect">
                <a:avLst/>
              </a:prstGeom>
              <a:blipFill>
                <a:blip r:embed="rId3"/>
                <a:stretch>
                  <a:fillRect l="-3774" t="-7143" b="-10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34EAC2A1-0B70-752C-1834-0F7B85AB6A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6453" y="3429000"/>
                <a:ext cx="5604771" cy="198064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/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34EAC2A1-0B70-752C-1834-0F7B85AB6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53" y="3429000"/>
                <a:ext cx="5604771" cy="1980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4C1A78-FA0F-5FAE-E181-77354A5D7660}"/>
              </a:ext>
            </a:extLst>
          </p:cNvPr>
          <p:cNvSpPr txBox="1">
            <a:spLocks/>
          </p:cNvSpPr>
          <p:nvPr/>
        </p:nvSpPr>
        <p:spPr>
          <a:xfrm>
            <a:off x="5628110" y="2564394"/>
            <a:ext cx="2321345" cy="3715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Connection to Blotto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110E7-280D-A34C-24D8-84B08F57A0F4}"/>
              </a:ext>
            </a:extLst>
          </p:cNvPr>
          <p:cNvSpPr txBox="1">
            <a:spLocks/>
          </p:cNvSpPr>
          <p:nvPr/>
        </p:nvSpPr>
        <p:spPr>
          <a:xfrm>
            <a:off x="8013057" y="1862542"/>
            <a:ext cx="3907190" cy="941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Symmetrisation</a:t>
            </a:r>
            <a:r>
              <a:rPr lang="en-US" b="1" dirty="0"/>
              <a:t> Lemma </a:t>
            </a:r>
          </a:p>
          <a:p>
            <a:pPr algn="ctr"/>
            <a:r>
              <a:rPr lang="en-US" b="1" dirty="0"/>
              <a:t>(payoff equivalence and value preservation)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0D33727-EC19-CA27-CF97-56D6AEE6F11A}"/>
              </a:ext>
            </a:extLst>
          </p:cNvPr>
          <p:cNvSpPr txBox="1">
            <a:spLocks/>
          </p:cNvSpPr>
          <p:nvPr/>
        </p:nvSpPr>
        <p:spPr>
          <a:xfrm>
            <a:off x="8134930" y="4363061"/>
            <a:ext cx="3875314" cy="719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Lotto is the </a:t>
            </a:r>
            <a:r>
              <a:rPr lang="en-US" dirty="0" err="1"/>
              <a:t>symmetrised</a:t>
            </a:r>
            <a:r>
              <a:rPr lang="en-US" dirty="0"/>
              <a:t> version of Blotto.</a:t>
            </a:r>
          </a:p>
        </p:txBody>
      </p:sp>
    </p:spTree>
    <p:extLst>
      <p:ext uri="{BB962C8B-B14F-4D97-AF65-F5344CB8AC3E}">
        <p14:creationId xmlns:p14="http://schemas.microsoft.com/office/powerpoint/2010/main" val="35752614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6B46-7C18-10ED-2B4B-B4D8E4707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6558-B6FC-482C-C769-282E424E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Lotto and Feasibility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E9904-6858-1E49-55F3-CA19C310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2B7-F8E8-4065-A21D-90A8A970CBC5}" type="datetime1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22E79-86AB-58D4-7C12-3E20E428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0738E-D19F-8C6C-D6AC-158A3BC6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BA5785-55E2-35F0-3145-6FC50261117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Mapping back to Blotto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8309D20-B6A2-9325-71F4-C40B496095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857" y="2507928"/>
                <a:ext cx="4352614" cy="34071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 nonnegative integer-valued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𝑓𝑒𝑎𝑠𝑖𝑏𝑙𝑒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it can be obtained from a probability distribution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-partitions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8309D20-B6A2-9325-71F4-C40B49609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" y="2507928"/>
                <a:ext cx="4352614" cy="3407192"/>
              </a:xfrm>
              <a:prstGeom prst="rect">
                <a:avLst/>
              </a:prstGeom>
              <a:blipFill>
                <a:blip r:embed="rId2"/>
                <a:stretch>
                  <a:fillRect l="-3790" t="-2230" r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2D0B2F-3D0E-4168-3B76-B22A25AAE943}"/>
              </a:ext>
            </a:extLst>
          </p:cNvPr>
          <p:cNvSpPr txBox="1">
            <a:spLocks/>
          </p:cNvSpPr>
          <p:nvPr/>
        </p:nvSpPr>
        <p:spPr>
          <a:xfrm>
            <a:off x="291857" y="1174175"/>
            <a:ext cx="10966315" cy="3715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Which General Lotto optimal distributions can be implemented by valid Blotto allocations?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618EF9A-4FDF-2C3B-8B60-EAFA9605A602}"/>
              </a:ext>
            </a:extLst>
          </p:cNvPr>
          <p:cNvSpPr/>
          <p:nvPr/>
        </p:nvSpPr>
        <p:spPr>
          <a:xfrm flipV="1">
            <a:off x="4753558" y="2920020"/>
            <a:ext cx="1501688" cy="5089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0D2C2C-372C-675F-F080-6B24C8EEF73E}"/>
              </a:ext>
            </a:extLst>
          </p:cNvPr>
          <p:cNvSpPr txBox="1">
            <a:spLocks/>
          </p:cNvSpPr>
          <p:nvPr/>
        </p:nvSpPr>
        <p:spPr>
          <a:xfrm>
            <a:off x="6328092" y="1806946"/>
            <a:ext cx="4981887" cy="805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symmetric Blotto games, Hart provides a solved marginal form.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62DCD-AD46-9F51-F1AE-D854157F439E}"/>
              </a:ext>
            </a:extLst>
          </p:cNvPr>
          <p:cNvSpPr txBox="1">
            <a:spLocks/>
          </p:cNvSpPr>
          <p:nvPr/>
        </p:nvSpPr>
        <p:spPr>
          <a:xfrm>
            <a:off x="291857" y="1920641"/>
            <a:ext cx="4981887" cy="5089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Feasibility: (A, K) feasible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F4BE6A1-BCA1-FA20-48B2-3BF737C7C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8092" y="2595013"/>
                <a:ext cx="5269097" cy="34071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61991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3984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85975" indent="-161991" algn="l" defTabSz="685765" rtl="0" eaLnBrk="1" latinLnBrk="0" hangingPunct="1">
                  <a:lnSpc>
                    <a:spcPct val="105000"/>
                  </a:lnSpc>
                  <a:spcBef>
                    <a:spcPts val="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853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36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18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01" indent="-171441" algn="l" defTabSz="685765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In particular for B(5,5;3),</a:t>
                </a:r>
              </a:p>
              <a:p>
                <a:endParaRPr lang="en-US" dirty="0"/>
              </a:p>
              <a:p>
                <a:r>
                  <a:rPr lang="en-US" dirty="0"/>
                  <a:t>the General Lotto optimal marginal form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With the Blotto mixture: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</a:p>
              <a:p>
                <a:pPr/>
                <a:r>
                  <a:rPr lang="en-US" dirty="0"/>
                  <a:t>And Induced marginal: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=0)=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=2)= </m:t>
                      </m:r>
                      <m:f>
                        <m:f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endParaRPr lang="ar-AE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F4BE6A1-BCA1-FA20-48B2-3BF737C7C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092" y="2595013"/>
                <a:ext cx="5269097" cy="3407192"/>
              </a:xfrm>
              <a:prstGeom prst="rect">
                <a:avLst/>
              </a:prstGeom>
              <a:blipFill>
                <a:blip r:embed="rId3"/>
                <a:stretch>
                  <a:fillRect l="-2892" t="-2230" b="-3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2785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mperial_PowerPoint_16_9_simplified template_with_instrucs" id="{E2003566-CB3B-AF4B-AC63-3C69992DFC2C}" vid="{F435D263-C53D-E44B-AFB4-0237A8A90C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BBFDCE9C65C45B257CD4C89E0CC4C" ma:contentTypeVersion="3" ma:contentTypeDescription="Create a new document." ma:contentTypeScope="" ma:versionID="024eea61a99e276f29bb4de829abc010">
  <xsd:schema xmlns:xsd="http://www.w3.org/2001/XMLSchema" xmlns:xs="http://www.w3.org/2001/XMLSchema" xmlns:p="http://schemas.microsoft.com/office/2006/metadata/properties" xmlns:ns2="58ccc919-a085-4c55-a8d0-fc57436857d8" targetNamespace="http://schemas.microsoft.com/office/2006/metadata/properties" ma:root="true" ma:fieldsID="6c52aa458bad14d68220b81cc9789cb2" ns2:_="">
    <xsd:import namespace="58ccc919-a085-4c55-a8d0-fc57436857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cc919-a085-4c55-a8d0-fc57436857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7BB4C6-127E-40DB-83D0-BAD626190316}">
  <ds:schemaRefs>
    <ds:schemaRef ds:uri="http://schemas.openxmlformats.org/package/2006/metadata/core-properties"/>
    <ds:schemaRef ds:uri="df1ede62-d5df-40e3-a8ec-fa53b1631612"/>
    <ds:schemaRef ds:uri="http://schemas.microsoft.com/office/2006/documentManagement/types"/>
    <ds:schemaRef ds:uri="http://purl.org/dc/dcmitype/"/>
    <ds:schemaRef ds:uri="6d1e2927-7a8e-4755-b112-de5aaecc1c06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d0201ca7-26fa-426c-b12d-c4c6e5857dcc"/>
  </ds:schemaRefs>
</ds:datastoreItem>
</file>

<file path=customXml/itemProps2.xml><?xml version="1.0" encoding="utf-8"?>
<ds:datastoreItem xmlns:ds="http://schemas.openxmlformats.org/officeDocument/2006/customXml" ds:itemID="{0BCC2720-3352-404F-8526-0437378EE5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5F9C85-2A2E-4CCB-A15B-A8CB00AEF0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cc919-a085-4c55-a8d0-fc57436857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2789</TotalTime>
  <Words>1493</Words>
  <Application>Microsoft Macintosh PowerPoint</Application>
  <PresentationFormat>Widescreen</PresentationFormat>
  <Paragraphs>257</Paragraphs>
  <Slides>20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Inter Medium</vt:lpstr>
      <vt:lpstr>Arial</vt:lpstr>
      <vt:lpstr>Calibri</vt:lpstr>
      <vt:lpstr>Cambria Math</vt:lpstr>
      <vt:lpstr>ICL PPT Theme</vt:lpstr>
      <vt:lpstr>Learning and Equilibrium Structure in Discrete Colonel Blotto</vt:lpstr>
      <vt:lpstr>PowerPoint Presentation</vt:lpstr>
      <vt:lpstr>Math Formulation</vt:lpstr>
      <vt:lpstr>Theory </vt:lpstr>
      <vt:lpstr>Discrete Colonel Blotto and General Lotto Games by Hart, Sergiu </vt:lpstr>
      <vt:lpstr>General Lotto and Colonel Solution</vt:lpstr>
      <vt:lpstr>Colonel Lotto and Symmetrisation</vt:lpstr>
      <vt:lpstr>Colonel Lotto and Symmetrisation</vt:lpstr>
      <vt:lpstr>General Lotto and Feasibility </vt:lpstr>
      <vt:lpstr>Regret Matching Implementation by Neller and Lanctot</vt:lpstr>
      <vt:lpstr>Regret Matching Implementation by Neller and Lanctot</vt:lpstr>
      <vt:lpstr>My Addition step to the Regret Matching Implementation</vt:lpstr>
      <vt:lpstr>Goal</vt:lpstr>
      <vt:lpstr>Metrics</vt:lpstr>
      <vt:lpstr>Metrics</vt:lpstr>
      <vt:lpstr>Results</vt:lpstr>
      <vt:lpstr>Results</vt:lpstr>
      <vt:lpstr>Results</vt:lpstr>
      <vt:lpstr>Takeaway</vt:lpstr>
      <vt:lpstr>Thank you  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Yap, Scott C H</dc:creator>
  <cp:lastModifiedBy>Yap, Scott C H</cp:lastModifiedBy>
  <cp:revision>3</cp:revision>
  <dcterms:created xsi:type="dcterms:W3CDTF">2026-01-03T07:21:43Z</dcterms:created>
  <dcterms:modified xsi:type="dcterms:W3CDTF">2026-01-05T05:51:22Z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0x010100A04BBFDCE9C65C45B257CD4C89E0CC4C</vt:lpwstr>
  </property>
</Properties>
</file>